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55"/>
  </p:notesMasterIdLst>
  <p:handoutMasterIdLst>
    <p:handoutMasterId r:id="rId56"/>
  </p:handoutMasterIdLst>
  <p:sldIdLst>
    <p:sldId id="299" r:id="rId5"/>
    <p:sldId id="264" r:id="rId6"/>
    <p:sldId id="265" r:id="rId7"/>
    <p:sldId id="268" r:id="rId8"/>
    <p:sldId id="313" r:id="rId9"/>
    <p:sldId id="269" r:id="rId10"/>
    <p:sldId id="271" r:id="rId11"/>
    <p:sldId id="337" r:id="rId12"/>
    <p:sldId id="273" r:id="rId13"/>
    <p:sldId id="270" r:id="rId14"/>
    <p:sldId id="275" r:id="rId15"/>
    <p:sldId id="262" r:id="rId16"/>
    <p:sldId id="263" r:id="rId17"/>
    <p:sldId id="277" r:id="rId18"/>
    <p:sldId id="278" r:id="rId19"/>
    <p:sldId id="290" r:id="rId20"/>
    <p:sldId id="291" r:id="rId21"/>
    <p:sldId id="314" r:id="rId22"/>
    <p:sldId id="294" r:id="rId23"/>
    <p:sldId id="316" r:id="rId24"/>
    <p:sldId id="317" r:id="rId25"/>
    <p:sldId id="318" r:id="rId26"/>
    <p:sldId id="330" r:id="rId27"/>
    <p:sldId id="331" r:id="rId28"/>
    <p:sldId id="332" r:id="rId29"/>
    <p:sldId id="315" r:id="rId30"/>
    <p:sldId id="282" r:id="rId31"/>
    <p:sldId id="283" r:id="rId32"/>
    <p:sldId id="301" r:id="rId33"/>
    <p:sldId id="309" r:id="rId34"/>
    <p:sldId id="310" r:id="rId35"/>
    <p:sldId id="302" r:id="rId36"/>
    <p:sldId id="305" r:id="rId37"/>
    <p:sldId id="306" r:id="rId38"/>
    <p:sldId id="307" r:id="rId39"/>
    <p:sldId id="308" r:id="rId40"/>
    <p:sldId id="284" r:id="rId41"/>
    <p:sldId id="295" r:id="rId42"/>
    <p:sldId id="285" r:id="rId43"/>
    <p:sldId id="335" r:id="rId44"/>
    <p:sldId id="287" r:id="rId45"/>
    <p:sldId id="336" r:id="rId46"/>
    <p:sldId id="319" r:id="rId47"/>
    <p:sldId id="325" r:id="rId48"/>
    <p:sldId id="329" r:id="rId49"/>
    <p:sldId id="333" r:id="rId50"/>
    <p:sldId id="334" r:id="rId51"/>
    <p:sldId id="320" r:id="rId52"/>
    <p:sldId id="324" r:id="rId53"/>
    <p:sldId id="300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D2F2"/>
    <a:srgbClr val="F9FDD7"/>
    <a:srgbClr val="F6F8DC"/>
    <a:srgbClr val="FFFF99"/>
    <a:srgbClr val="CDDEFF"/>
    <a:srgbClr val="256EFF"/>
    <a:srgbClr val="F8F3FB"/>
    <a:srgbClr val="F7FBF3"/>
    <a:srgbClr val="FDFE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2621" autoAdjust="0"/>
  </p:normalViewPr>
  <p:slideViewPr>
    <p:cSldViewPr snapToGrid="0">
      <p:cViewPr varScale="1">
        <p:scale>
          <a:sx n="51" d="100"/>
          <a:sy n="51" d="100"/>
        </p:scale>
        <p:origin x="758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826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15749"/>
    </p:cViewPr>
  </p:sorterViewPr>
  <p:notesViewPr>
    <p:cSldViewPr snapToGrid="0">
      <p:cViewPr varScale="1">
        <p:scale>
          <a:sx n="42" d="100"/>
          <a:sy n="42" d="100"/>
        </p:scale>
        <p:origin x="2328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6C4206-9268-40CC-9A0E-58054071433C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521EC-3712-4956-9281-7BB8CD12B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528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3DC2B-B519-4E87-A4A3-521F3B6521AC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94953-824E-4DC7-A41B-415AFFE97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281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ZA" altLang="en-US" smtClean="0"/>
              <a:t>Refer to p. 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1D33400-2DC9-4312-A5BC-81BA4D1AD0C6}" type="slidenum">
              <a:rPr lang="en-ZA" altLang="en-US" sz="1200"/>
              <a:pPr eaLnBrk="1" hangingPunct="1"/>
              <a:t>8</a:t>
            </a:fld>
            <a:endParaRPr lang="en-ZA" altLang="en-US" sz="1200"/>
          </a:p>
        </p:txBody>
      </p:sp>
    </p:spTree>
    <p:extLst>
      <p:ext uri="{BB962C8B-B14F-4D97-AF65-F5344CB8AC3E}">
        <p14:creationId xmlns:p14="http://schemas.microsoft.com/office/powerpoint/2010/main" val="2391935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4953-824E-4DC7-A41B-415AFFE9706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6226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4953-824E-4DC7-A41B-415AFFE9706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99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ZA" altLang="en-US" smtClean="0"/>
              <a:t>p. 8-9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87F4376-D432-4159-AC06-1DB169268017}" type="slidenum">
              <a:rPr lang="en-ZA" altLang="en-US" sz="1200"/>
              <a:pPr eaLnBrk="1" hangingPunct="1"/>
              <a:t>9</a:t>
            </a:fld>
            <a:endParaRPr lang="en-ZA" altLang="en-US" sz="1200"/>
          </a:p>
        </p:txBody>
      </p:sp>
    </p:spTree>
    <p:extLst>
      <p:ext uri="{BB962C8B-B14F-4D97-AF65-F5344CB8AC3E}">
        <p14:creationId xmlns:p14="http://schemas.microsoft.com/office/powerpoint/2010/main" val="1587141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4953-824E-4DC7-A41B-415AFFE9706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802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4953-824E-4DC7-A41B-415AFFE9706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009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4953-824E-4DC7-A41B-415AFFE9706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18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E42DF5A-9000-46D2-9EA9-6498CC1577CC}" type="slidenum">
              <a:rPr lang="en-ZA" altLang="en-US" smtClean="0">
                <a:latin typeface="Calibri" panose="020F0502020204030204" pitchFamily="34" charset="0"/>
              </a:rPr>
              <a:pPr/>
              <a:t>30</a:t>
            </a:fld>
            <a:endParaRPr lang="en-ZA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654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FAD81C-9888-4C29-AE92-1150C2DD755B}" type="slidenum">
              <a:rPr lang="en-ZA" altLang="en-US" smtClean="0">
                <a:latin typeface="Calibri" panose="020F0502020204030204" pitchFamily="34" charset="0"/>
              </a:rPr>
              <a:pPr/>
              <a:t>31</a:t>
            </a:fld>
            <a:endParaRPr lang="en-ZA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032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65BD60-5D64-459C-BAFE-1651E0DD0FC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7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94953-824E-4DC7-A41B-415AFFE9706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753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0" y="1025587"/>
            <a:ext cx="12188952" cy="58324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91108"/>
            <a:ext cx="3931920" cy="3981091"/>
          </a:xfrm>
        </p:spPr>
        <p:txBody>
          <a:bodyPr anchor="t">
            <a:noAutofit/>
          </a:bodyPr>
          <a:lstStyle>
            <a:lvl1pPr algn="ctr">
              <a:defRPr sz="5400" b="1" baseline="0">
                <a:latin typeface="Tempus Sans ITC" panose="04020404030D07020202" pitchFamily="8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45035"/>
            <a:ext cx="3931920" cy="182178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4400" cap="all" normalizeH="1" baseline="0">
                <a:solidFill>
                  <a:schemeClr val="accent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654378" y="603504"/>
            <a:ext cx="6933024" cy="5650992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7109496" y="0"/>
            <a:ext cx="5082503" cy="414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H="1" flipV="1">
            <a:off x="0" y="54274"/>
            <a:ext cx="8352244" cy="68037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9864" y="1358661"/>
            <a:ext cx="7752272" cy="2743201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9864" y="4232887"/>
            <a:ext cx="7752272" cy="161582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837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5394960" cy="4572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9840" y="1828800"/>
            <a:ext cx="5394960" cy="4572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2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799"/>
            <a:ext cx="5394960" cy="776378"/>
          </a:xfrm>
        </p:spPr>
        <p:txBody>
          <a:bodyPr anchor="b">
            <a:normAutofit/>
          </a:bodyPr>
          <a:lstStyle>
            <a:lvl1pPr marL="0" indent="0">
              <a:buNone/>
              <a:defRPr sz="2400" b="0" cap="none" normalizeH="0" baseline="0">
                <a:solidFill>
                  <a:schemeClr val="accent5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43199"/>
            <a:ext cx="5394960" cy="36576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828799"/>
            <a:ext cx="5394960" cy="776378"/>
          </a:xfrm>
        </p:spPr>
        <p:txBody>
          <a:bodyPr anchor="b">
            <a:normAutofit/>
          </a:bodyPr>
          <a:lstStyle>
            <a:lvl1pPr marL="0" indent="0">
              <a:buNone/>
              <a:defRPr sz="2400" b="0" cap="none" normalizeH="0" baseline="0">
                <a:solidFill>
                  <a:schemeClr val="accent5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743199"/>
            <a:ext cx="5394960" cy="36576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01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5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53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H="1">
            <a:off x="0" y="0"/>
            <a:ext cx="3055738" cy="248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222221"/>
            <a:ext cx="4267200" cy="201168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3362" y="685800"/>
            <a:ext cx="6561438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429000"/>
            <a:ext cx="4267200" cy="24399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043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V="1">
            <a:off x="3839756" y="54274"/>
            <a:ext cx="8352244" cy="6803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H="1">
            <a:off x="0" y="0"/>
            <a:ext cx="3055738" cy="248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222221"/>
            <a:ext cx="4267200" cy="201168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73362" y="603504"/>
            <a:ext cx="6414039" cy="5650992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429000"/>
            <a:ext cx="4267200" cy="24399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451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42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23120" y="365124"/>
            <a:ext cx="2011680" cy="6035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365124"/>
            <a:ext cx="9083615" cy="6035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32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9F7E9-F139-4E20-B666-EA621BD40E8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52637010"/>
      </p:ext>
    </p:extLst>
  </p:cSld>
  <p:clrMapOvr>
    <a:masterClrMapping/>
  </p:clrMapOvr>
  <p:transition advTm="12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0" y="1025587"/>
            <a:ext cx="12188952" cy="58324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52600" y="2794704"/>
            <a:ext cx="8686800" cy="3377496"/>
          </a:xfrm>
        </p:spPr>
        <p:txBody>
          <a:bodyPr anchor="t">
            <a:noAutofit/>
          </a:bodyPr>
          <a:lstStyle>
            <a:lvl1pPr algn="ctr">
              <a:defRPr lang="en-US" sz="4400" cap="none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52600" y="752569"/>
            <a:ext cx="8686800" cy="1821787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dirty="0" err="1" smtClean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 smtClean="0"/>
              <a:t>Cllick</a:t>
            </a:r>
            <a:r>
              <a:rPr lang="en-US" dirty="0" smtClean="0"/>
              <a:t>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77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81000"/>
            <a:ext cx="11176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8000" y="1676400"/>
            <a:ext cx="54864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76400"/>
            <a:ext cx="54864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62400"/>
            <a:ext cx="54864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E2B8E9DB-8C33-4BA6-936A-8A0746367F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1849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3839756" y="0"/>
            <a:ext cx="8352244" cy="6803726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 bwMode="ltGray">
          <a:xfrm>
            <a:off x="590550" y="5956704"/>
            <a:ext cx="3778250" cy="438234"/>
            <a:chOff x="617910" y="6052079"/>
            <a:chExt cx="3890294" cy="438234"/>
          </a:xfrm>
        </p:grpSpPr>
        <p:sp>
          <p:nvSpPr>
            <p:cNvPr id="15" name="Freeform 14"/>
            <p:cNvSpPr/>
            <p:nvPr/>
          </p:nvSpPr>
          <p:spPr bwMode="ltGray">
            <a:xfrm>
              <a:off x="617910" y="6052079"/>
              <a:ext cx="3890294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 bwMode="ltGray">
            <a:xfrm>
              <a:off x="617910" y="6271196"/>
              <a:ext cx="3890294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 bwMode="ltGray">
            <a:xfrm>
              <a:off x="617910" y="6490313"/>
              <a:ext cx="3890294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dirty="0">
                <a:latin typeface="Tempus Sans ITC" panose="04020404030D07020202" pitchFamily="8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067300" y="1765300"/>
            <a:ext cx="6515100" cy="365760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26077" y="1765300"/>
            <a:ext cx="3723501" cy="365760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90550" y="5736342"/>
            <a:ext cx="3778250" cy="74215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>
                <a:solidFill>
                  <a:schemeClr val="accent5"/>
                </a:solidFill>
                <a:latin typeface="Tempus Sans ITC" panose="04020404030D07020202" pitchFamily="82" charset="0"/>
              </a:defRPr>
            </a:lvl1pPr>
            <a:lvl2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en-US" dirty="0" smtClean="0"/>
              <a:t>Add a caption here or delete this text to add a handwritten caption after printing your album. 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 bwMode="ltGray">
          <a:xfrm>
            <a:off x="5067300" y="5956704"/>
            <a:ext cx="6515100" cy="438234"/>
            <a:chOff x="617910" y="6052079"/>
            <a:chExt cx="3890294" cy="438234"/>
          </a:xfrm>
        </p:grpSpPr>
        <p:sp>
          <p:nvSpPr>
            <p:cNvPr id="20" name="Freeform 19"/>
            <p:cNvSpPr/>
            <p:nvPr/>
          </p:nvSpPr>
          <p:spPr bwMode="ltGray">
            <a:xfrm>
              <a:off x="617910" y="6052079"/>
              <a:ext cx="3890294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 bwMode="ltGray">
            <a:xfrm>
              <a:off x="617910" y="6271196"/>
              <a:ext cx="3890294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 bwMode="ltGray">
            <a:xfrm>
              <a:off x="617910" y="6490313"/>
              <a:ext cx="3890294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067301" y="5736342"/>
            <a:ext cx="6515100" cy="74215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>
                <a:solidFill>
                  <a:schemeClr val="accent5"/>
                </a:solidFill>
                <a:latin typeface="Tempus Sans ITC" panose="04020404030D07020202" pitchFamily="82" charset="0"/>
              </a:defRPr>
            </a:lvl1pPr>
            <a:lvl2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en-US" dirty="0" smtClean="0"/>
              <a:t>Add a caption here or delete this text to add a handwritten caption after printing your album.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50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7109496" y="0"/>
            <a:ext cx="5082503" cy="4140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H="1" flipV="1">
            <a:off x="0" y="54274"/>
            <a:ext cx="8352244" cy="680372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 bwMode="ltGray">
          <a:xfrm>
            <a:off x="7327900" y="5740011"/>
            <a:ext cx="4406900" cy="654927"/>
            <a:chOff x="6095999" y="5740011"/>
            <a:chExt cx="5638801" cy="654927"/>
          </a:xfrm>
        </p:grpSpPr>
        <p:sp>
          <p:nvSpPr>
            <p:cNvPr id="26" name="Freeform 25"/>
            <p:cNvSpPr/>
            <p:nvPr/>
          </p:nvSpPr>
          <p:spPr bwMode="ltGray">
            <a:xfrm>
              <a:off x="6095999" y="617582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 bwMode="ltGray">
            <a:xfrm>
              <a:off x="6095999" y="639493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 bwMode="ltGray">
            <a:xfrm>
              <a:off x="6095999" y="574001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 bwMode="ltGray">
            <a:xfrm>
              <a:off x="6095999" y="595912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0710" y="3303789"/>
            <a:ext cx="4406899" cy="1672821"/>
          </a:xfr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cap="none" normalizeH="1" baseline="0" dirty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0"/>
          </p:nvPr>
        </p:nvSpPr>
        <p:spPr>
          <a:xfrm rot="300000">
            <a:off x="8811848" y="833013"/>
            <a:ext cx="2743200" cy="2441448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-353764" y="737895"/>
            <a:ext cx="5798388" cy="5650992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7327900" y="5526881"/>
            <a:ext cx="4406900" cy="94337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en-US" smtClean="0"/>
              <a:t>Add a caption here or delete this text to add a handwritten caption after printing your album. </a:t>
            </a:r>
            <a:endParaRPr lang="en-US"/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14"/>
          </p:nvPr>
        </p:nvSpPr>
        <p:spPr>
          <a:xfrm rot="21360000">
            <a:off x="7288093" y="1228792"/>
            <a:ext cx="1682496" cy="2194560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46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2520" y="1406814"/>
            <a:ext cx="12188952" cy="545118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 bwMode="ltGray">
          <a:xfrm>
            <a:off x="6724050" y="1104861"/>
            <a:ext cx="4406900" cy="654927"/>
            <a:chOff x="6095999" y="5740011"/>
            <a:chExt cx="5638801" cy="654927"/>
          </a:xfrm>
        </p:grpSpPr>
        <p:sp>
          <p:nvSpPr>
            <p:cNvPr id="26" name="Freeform 25"/>
            <p:cNvSpPr/>
            <p:nvPr/>
          </p:nvSpPr>
          <p:spPr bwMode="ltGray">
            <a:xfrm>
              <a:off x="6095999" y="617582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 bwMode="ltGray">
            <a:xfrm>
              <a:off x="6095999" y="639493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 bwMode="ltGray">
            <a:xfrm>
              <a:off x="6095999" y="574001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 bwMode="ltGray">
            <a:xfrm>
              <a:off x="6095999" y="595912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1"/>
            <a:ext cx="5638800" cy="1257300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 rot="21300000">
            <a:off x="559301" y="2002771"/>
            <a:ext cx="5760720" cy="3977640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724050" y="891731"/>
            <a:ext cx="4406900" cy="94337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en-US" smtClean="0"/>
              <a:t>Add a caption here or delete this text to add a handwritten caption after printing your album. </a:t>
            </a:r>
            <a:endParaRPr lang="en-US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 rot="240000">
            <a:off x="5905609" y="2503392"/>
            <a:ext cx="5760720" cy="374904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5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7109496" y="0"/>
            <a:ext cx="5082503" cy="4140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H="1" flipV="1">
            <a:off x="0" y="54274"/>
            <a:ext cx="8352244" cy="680372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 bwMode="ltGray">
          <a:xfrm>
            <a:off x="1310639" y="898930"/>
            <a:ext cx="3714008" cy="654927"/>
            <a:chOff x="6095999" y="5740011"/>
            <a:chExt cx="5638801" cy="654927"/>
          </a:xfrm>
        </p:grpSpPr>
        <p:sp>
          <p:nvSpPr>
            <p:cNvPr id="26" name="Freeform 25"/>
            <p:cNvSpPr/>
            <p:nvPr/>
          </p:nvSpPr>
          <p:spPr bwMode="ltGray">
            <a:xfrm>
              <a:off x="6095999" y="617582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 bwMode="ltGray">
            <a:xfrm>
              <a:off x="6095999" y="639493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 bwMode="ltGray">
            <a:xfrm>
              <a:off x="6095999" y="574001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 bwMode="ltGray">
            <a:xfrm>
              <a:off x="6095999" y="595912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4336" y="4479086"/>
            <a:ext cx="3950464" cy="192171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 rot="21300000">
            <a:off x="558605" y="1986831"/>
            <a:ext cx="6126480" cy="397764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310639" y="685800"/>
            <a:ext cx="3714007" cy="94337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en-US" smtClean="0"/>
              <a:t>Add a caption here or delete this text to add a handwritten caption after printing your album. </a:t>
            </a:r>
            <a:endParaRPr lang="en-US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460604" y="699751"/>
            <a:ext cx="3329169" cy="3291840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9391960" y="699751"/>
            <a:ext cx="2194560" cy="3291840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16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 flipV="1">
            <a:off x="4876654" y="898930"/>
            <a:ext cx="7315346" cy="595907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 bwMode="ltGray">
          <a:xfrm>
            <a:off x="5897913" y="898930"/>
            <a:ext cx="4941537" cy="654927"/>
            <a:chOff x="6095999" y="5740011"/>
            <a:chExt cx="5638801" cy="654927"/>
          </a:xfrm>
        </p:grpSpPr>
        <p:sp>
          <p:nvSpPr>
            <p:cNvPr id="26" name="Freeform 25"/>
            <p:cNvSpPr/>
            <p:nvPr/>
          </p:nvSpPr>
          <p:spPr bwMode="ltGray">
            <a:xfrm>
              <a:off x="6095999" y="617582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 bwMode="ltGray">
            <a:xfrm>
              <a:off x="6095999" y="639493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 bwMode="ltGray">
            <a:xfrm>
              <a:off x="6095999" y="574001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 bwMode="ltGray">
            <a:xfrm>
              <a:off x="6095999" y="595912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299" y="4479086"/>
            <a:ext cx="3657600" cy="192171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897913" y="685800"/>
            <a:ext cx="4941537" cy="94337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en-US" smtClean="0"/>
              <a:t>Add a caption here or delete this text to add a handwritten caption after printing your album. </a:t>
            </a:r>
            <a:endParaRPr lang="en-US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09600" y="699751"/>
            <a:ext cx="4744994" cy="347472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 rot="180000">
            <a:off x="5049586" y="2131946"/>
            <a:ext cx="6583680" cy="4099381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2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3839756" y="0"/>
            <a:ext cx="8352244" cy="680372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 bwMode="ltGray">
          <a:xfrm>
            <a:off x="457200" y="5740011"/>
            <a:ext cx="4406900" cy="654927"/>
            <a:chOff x="6095999" y="5740011"/>
            <a:chExt cx="5638801" cy="654927"/>
          </a:xfrm>
        </p:grpSpPr>
        <p:sp>
          <p:nvSpPr>
            <p:cNvPr id="26" name="Freeform 25"/>
            <p:cNvSpPr/>
            <p:nvPr/>
          </p:nvSpPr>
          <p:spPr bwMode="ltGray">
            <a:xfrm>
              <a:off x="6095999" y="617582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 bwMode="ltGray">
            <a:xfrm>
              <a:off x="6095999" y="639493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/>
            <p:cNvSpPr/>
            <p:nvPr/>
          </p:nvSpPr>
          <p:spPr bwMode="ltGray">
            <a:xfrm>
              <a:off x="6095999" y="5740011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 bwMode="ltGray">
            <a:xfrm>
              <a:off x="6095999" y="5959128"/>
              <a:ext cx="5638801" cy="0"/>
            </a:xfrm>
            <a:custGeom>
              <a:avLst/>
              <a:gdLst>
                <a:gd name="connsiteX0" fmla="*/ 0 w 3593804"/>
                <a:gd name="connsiteY0" fmla="*/ 0 h 0"/>
                <a:gd name="connsiteX1" fmla="*/ 3593804 w 3593804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93804">
                  <a:moveTo>
                    <a:pt x="0" y="0"/>
                  </a:moveTo>
                  <a:lnTo>
                    <a:pt x="3593804" y="0"/>
                  </a:lnTo>
                </a:path>
              </a:pathLst>
            </a:custGeom>
            <a:noFill/>
            <a:ln w="127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1"/>
            <a:ext cx="11277600" cy="125730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0"/>
          </p:nvPr>
        </p:nvSpPr>
        <p:spPr>
          <a:xfrm rot="300000">
            <a:off x="2132410" y="2248778"/>
            <a:ext cx="2743200" cy="2441448"/>
          </a:xfrm>
          <a:solidFill>
            <a:schemeClr val="bg2"/>
          </a:solidFill>
          <a:ln w="152400">
            <a:solidFill>
              <a:schemeClr val="accent6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5511801" y="1761524"/>
            <a:ext cx="6070600" cy="4482757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526881"/>
            <a:ext cx="4406900" cy="94337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  <a:lvl2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  <a:lvl6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6pPr>
            <a:lvl7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7pPr>
            <a:lvl8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8pPr>
            <a:lvl9pPr marL="0" indent="0"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9pPr>
          </a:lstStyle>
          <a:p>
            <a:r>
              <a:rPr lang="en-US" smtClean="0"/>
              <a:t>Add a caption here or delete this text to add a handwritten caption after printing your album. </a:t>
            </a:r>
            <a:endParaRPr lang="en-US"/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14"/>
          </p:nvPr>
        </p:nvSpPr>
        <p:spPr>
          <a:xfrm rot="21360000">
            <a:off x="608655" y="2644557"/>
            <a:ext cx="1682496" cy="2194560"/>
          </a:xfrm>
          <a:solidFill>
            <a:schemeClr val="bg2"/>
          </a:solidFill>
          <a:ln w="152400">
            <a:solidFill>
              <a:schemeClr val="accent5"/>
            </a:solidFill>
            <a:miter lim="800000"/>
          </a:ln>
        </p:spPr>
        <p:txBody>
          <a:bodyPr lIns="0" tIns="365760">
            <a:noAutofit/>
          </a:bodyPr>
          <a:lstStyle>
            <a:lvl1pPr marL="0" indent="0" algn="ctr">
              <a:buNone/>
              <a:defRPr sz="2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9136261" y="0"/>
            <a:ext cx="3055738" cy="248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1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41540"/>
            <a:ext cx="11277600" cy="13586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799"/>
            <a:ext cx="11277600" cy="45720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  <a:p>
            <a:pPr lvl="5"/>
            <a:r>
              <a:rPr lang="en-US" smtClean="0"/>
              <a:t>Six</a:t>
            </a:r>
          </a:p>
          <a:p>
            <a:pPr lvl="6"/>
            <a:r>
              <a:rPr lang="en-US" smtClean="0"/>
              <a:t>Seven</a:t>
            </a:r>
          </a:p>
          <a:p>
            <a:pPr lvl="7"/>
            <a:r>
              <a:rPr lang="en-US" smtClean="0"/>
              <a:t>Eight</a:t>
            </a:r>
          </a:p>
          <a:p>
            <a:pPr lvl="8"/>
            <a:r>
              <a:rPr lang="en-US" smtClean="0"/>
              <a:t>nine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5597" y="6517112"/>
            <a:ext cx="2743200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E2780EB-DA8E-4119-92C3-325CCEAABAC4}" type="datetimeFigureOut">
              <a:rPr lang="en-US" smtClean="0"/>
              <a:pPr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517112"/>
            <a:ext cx="7086315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80" y="6517112"/>
            <a:ext cx="883920" cy="18288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670645A-F9B6-4347-860F-FE9ED88D0C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14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50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  <p:sldLayoutId id="2147483667" r:id="rId19"/>
    <p:sldLayoutId id="2147483668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 cap="all" normalizeH="1" baseline="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5" pos="3840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user/NMMULibraryonTube" TargetMode="External"/><Relationship Id="rId3" Type="http://schemas.openxmlformats.org/officeDocument/2006/relationships/image" Target="../media/image28.png"/><Relationship Id="rId7" Type="http://schemas.openxmlformats.org/officeDocument/2006/relationships/hyperlink" Target="http://www.facebook.com/NMMULI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twitter.com/NMMULibrary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3.gif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2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e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31" b="26831"/>
          <a:stretch>
            <a:fillRect/>
          </a:stretch>
        </p:blipFill>
        <p:spPr>
          <a:xfrm>
            <a:off x="457200" y="603250"/>
            <a:ext cx="11129963" cy="5797550"/>
          </a:xfrm>
        </p:spPr>
      </p:pic>
      <p:sp>
        <p:nvSpPr>
          <p:cNvPr id="10" name="TextBox 9"/>
          <p:cNvSpPr txBox="1"/>
          <p:nvPr/>
        </p:nvSpPr>
        <p:spPr>
          <a:xfrm>
            <a:off x="4389121" y="1201802"/>
            <a:ext cx="3315824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Tempus Sans ITC" panose="04020404030D07020202" pitchFamily="82" charset="0"/>
              </a:rPr>
              <a:t>Library </a:t>
            </a:r>
          </a:p>
          <a:p>
            <a:pPr algn="ctr"/>
            <a:r>
              <a:rPr lang="en-US" sz="5400" dirty="0" smtClean="0">
                <a:latin typeface="Tempus Sans ITC" panose="04020404030D07020202" pitchFamily="82" charset="0"/>
              </a:rPr>
              <a:t>Starter Kit</a:t>
            </a:r>
            <a:endParaRPr lang="en-US" sz="5400" dirty="0">
              <a:latin typeface="Tempus Sans ITC" panose="04020404030D07020202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64315" y="5754469"/>
            <a:ext cx="292284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Compiled by</a:t>
            </a:r>
          </a:p>
          <a:p>
            <a:pPr algn="ctr"/>
            <a:r>
              <a:rPr lang="en-US" dirty="0" smtClean="0"/>
              <a:t>Helene van der Sandt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86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39485" y="2273405"/>
            <a:ext cx="3931920" cy="3981091"/>
          </a:xfrm>
        </p:spPr>
        <p:txBody>
          <a:bodyPr/>
          <a:lstStyle/>
          <a:p>
            <a:r>
              <a:rPr lang="en-US" sz="6000" dirty="0" smtClean="0"/>
              <a:t>Library facilities</a:t>
            </a:r>
            <a:endParaRPr lang="en-US" sz="6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0" b="92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5679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90211" y="30634"/>
            <a:ext cx="3714007" cy="1379797"/>
          </a:xfrm>
        </p:spPr>
        <p:txBody>
          <a:bodyPr/>
          <a:lstStyle/>
          <a:p>
            <a:r>
              <a:rPr lang="en-US" sz="5400" b="1" dirty="0" smtClean="0">
                <a:solidFill>
                  <a:schemeClr val="accent5"/>
                </a:solidFill>
              </a:rPr>
              <a:t>Facilities</a:t>
            </a:r>
            <a:endParaRPr lang="en-US" sz="5400" b="1" dirty="0">
              <a:solidFill>
                <a:schemeClr val="accent5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63500" y="1380961"/>
            <a:ext cx="6096000" cy="36933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endParaRPr lang="en-ZA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9" b="7699"/>
          <a:stretch>
            <a:fillRect/>
          </a:stretch>
        </p:blipFill>
        <p:spPr>
          <a:xfrm rot="21409356">
            <a:off x="279912" y="1081551"/>
            <a:ext cx="3333248" cy="2164124"/>
          </a:xfrm>
        </p:spPr>
      </p:pic>
      <p:pic>
        <p:nvPicPr>
          <p:cNvPr id="11" name="Picture Placeholder 10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8" r="12788"/>
          <a:stretch>
            <a:fillRect/>
          </a:stretch>
        </p:blipFill>
        <p:spPr>
          <a:xfrm>
            <a:off x="3982730" y="783172"/>
            <a:ext cx="3328987" cy="3290888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6989983" y="4252"/>
            <a:ext cx="3672049" cy="2341237"/>
          </a:xfrm>
          <a:prstGeom prst="wedgeEllipseCallout">
            <a:avLst>
              <a:gd name="adj1" fmla="val -80407"/>
              <a:gd name="adj2" fmla="val 36633"/>
            </a:avLst>
          </a:prstGeom>
          <a:solidFill>
            <a:srgbClr val="CDDEFF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dirty="0" smtClean="0">
                <a:solidFill>
                  <a:schemeClr val="tx1"/>
                </a:solidFill>
                <a:latin typeface="Tempus Sans ITC" panose="04020404030D07020202" pitchFamily="82" charset="0"/>
              </a:rPr>
              <a:t>Copiers/printers on all floors. Use the same system as in labs.</a:t>
            </a:r>
            <a:endParaRPr lang="en-US" sz="2600" b="1" dirty="0">
              <a:solidFill>
                <a:schemeClr val="tx1"/>
              </a:solidFill>
              <a:latin typeface="Tempus Sans ITC" panose="04020404030D07020202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 rot="21175203">
            <a:off x="211349" y="3243035"/>
            <a:ext cx="5396910" cy="3393631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48" r="27848"/>
          <a:stretch>
            <a:fillRect/>
          </a:stretch>
        </p:blipFill>
        <p:spPr>
          <a:xfrm>
            <a:off x="7936028" y="2917888"/>
            <a:ext cx="3647080" cy="3593747"/>
          </a:xfrm>
        </p:spPr>
      </p:pic>
      <p:sp>
        <p:nvSpPr>
          <p:cNvPr id="10" name="Oval Callout 9"/>
          <p:cNvSpPr/>
          <p:nvPr/>
        </p:nvSpPr>
        <p:spPr>
          <a:xfrm>
            <a:off x="5647223" y="4349046"/>
            <a:ext cx="2884978" cy="2267269"/>
          </a:xfrm>
          <a:prstGeom prst="wedgeEllipseCallout">
            <a:avLst>
              <a:gd name="adj1" fmla="val 65985"/>
              <a:gd name="adj2" fmla="val -21359"/>
            </a:avLst>
          </a:prstGeom>
          <a:solidFill>
            <a:srgbClr val="E4D2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Tempus Sans ITC" panose="04020404030D07020202" pitchFamily="82" charset="0"/>
              </a:rPr>
              <a:t>Computer Work Stations issued 1 hour at a time.</a:t>
            </a:r>
            <a:endParaRPr lang="en-US" sz="2400" b="1" dirty="0">
              <a:solidFill>
                <a:schemeClr val="tx1"/>
              </a:solidFill>
              <a:latin typeface="Tempus Sans ITC" panose="04020404030D07020202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1066460">
            <a:off x="389108" y="3270230"/>
            <a:ext cx="507461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empus Sans ITC" panose="04020404030D07020202" pitchFamily="82" charset="0"/>
              </a:rPr>
              <a:t>		</a:t>
            </a:r>
            <a:r>
              <a:rPr lang="en-US" sz="4000" b="1" dirty="0" smtClean="0">
                <a:latin typeface="Tempus Sans ITC" panose="04020404030D07020202" pitchFamily="82" charset="0"/>
              </a:rPr>
              <a:t>Special </a:t>
            </a:r>
            <a:r>
              <a:rPr lang="en-US" sz="4000" b="1" dirty="0">
                <a:latin typeface="Tempus Sans ITC" panose="04020404030D07020202" pitchFamily="82" charset="0"/>
              </a:rPr>
              <a:t>needs </a:t>
            </a:r>
            <a:endParaRPr lang="en-US" sz="4000" b="1" dirty="0" smtClean="0">
              <a:latin typeface="Tempus Sans ITC" panose="04020404030D07020202" pitchFamily="82" charset="0"/>
            </a:endParaRPr>
          </a:p>
          <a:p>
            <a:endParaRPr lang="en-US" b="1" dirty="0">
              <a:latin typeface="Tempus Sans ITC" panose="04020404030D07020202" pitchFamily="8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Tempus Sans ITC" panose="04020404030D07020202" pitchFamily="82" charset="0"/>
              </a:rPr>
              <a:t>4 </a:t>
            </a:r>
            <a:r>
              <a:rPr lang="en-US" sz="2400" b="1" dirty="0">
                <a:latin typeface="Tempus Sans ITC" panose="04020404030D07020202" pitchFamily="82" charset="0"/>
              </a:rPr>
              <a:t>dedicated (wheelchair friendly) workstations </a:t>
            </a:r>
            <a:endParaRPr lang="en-US" sz="2400" b="1" dirty="0" smtClean="0">
              <a:latin typeface="Tempus Sans ITC" panose="04020404030D07020202" pitchFamily="8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Tempus Sans ITC" panose="04020404030D07020202" pitchFamily="82" charset="0"/>
              </a:rPr>
              <a:t>Magnifier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Tempus Sans ITC" panose="04020404030D07020202" pitchFamily="82" charset="0"/>
              </a:rPr>
              <a:t>Zoom Text </a:t>
            </a:r>
            <a:r>
              <a:rPr lang="en-US" sz="2400" b="1" dirty="0">
                <a:latin typeface="Tempus Sans ITC" panose="04020404030D07020202" pitchFamily="82" charset="0"/>
              </a:rPr>
              <a:t>software </a:t>
            </a:r>
            <a:endParaRPr lang="en-US" sz="2400" b="1" dirty="0" smtClean="0">
              <a:latin typeface="Tempus Sans ITC" panose="04020404030D07020202" pitchFamily="8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Tempus Sans ITC" panose="04020404030D07020202" pitchFamily="82" charset="0"/>
              </a:rPr>
              <a:t>Special </a:t>
            </a:r>
            <a:r>
              <a:rPr lang="en-US" sz="2400" b="1" dirty="0">
                <a:latin typeface="Tempus Sans ITC" panose="04020404030D07020202" pitchFamily="82" charset="0"/>
              </a:rPr>
              <a:t>keyboards with large </a:t>
            </a:r>
            <a:r>
              <a:rPr lang="en-US" sz="2400" b="1" dirty="0" smtClean="0">
                <a:latin typeface="Tempus Sans ITC" panose="04020404030D07020202" pitchFamily="82" charset="0"/>
              </a:rPr>
              <a:t>icons, </a:t>
            </a:r>
            <a:r>
              <a:rPr lang="en-US" sz="2400" b="1" dirty="0">
                <a:latin typeface="Tempus Sans ITC" panose="04020404030D07020202" pitchFamily="82" charset="0"/>
              </a:rPr>
              <a:t>a dedicated </a:t>
            </a:r>
            <a:r>
              <a:rPr lang="en-US" sz="2400" b="1" dirty="0" smtClean="0">
                <a:latin typeface="Tempus Sans ITC" panose="04020404030D07020202" pitchFamily="82" charset="0"/>
              </a:rPr>
              <a:t>scanner and printer</a:t>
            </a:r>
            <a:endParaRPr lang="en-US" sz="2400" b="1" dirty="0">
              <a:latin typeface="Tempus Sans ITC" panose="04020404030D07020202" pitchFamily="82" charset="0"/>
            </a:endParaRPr>
          </a:p>
          <a:p>
            <a:endParaRPr lang="en-US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7321">
            <a:off x="885231" y="3603718"/>
            <a:ext cx="698579" cy="698579"/>
          </a:xfrm>
          <a:prstGeom prst="rect">
            <a:avLst/>
          </a:prstGeom>
          <a:effectLst>
            <a:outerShdw dist="50800" dir="5400000" algn="ctr" rotWithShape="0">
              <a:srgbClr val="000000">
                <a:alpha val="8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846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10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6000" dirty="0" smtClean="0"/>
              <a:t>Online presence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057" y="2333454"/>
            <a:ext cx="584748" cy="578901"/>
          </a:xfrm>
          <a:prstGeom prst="rect">
            <a:avLst/>
          </a:prstGeom>
        </p:spPr>
      </p:pic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 t="2786" b="2786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4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35" y="4249902"/>
            <a:ext cx="3199347" cy="2004594"/>
          </a:xfrm>
          <a:prstGeom prst="rect">
            <a:avLst/>
          </a:prstGeom>
          <a:noFill/>
          <a:ln w="762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96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8159" y="1559365"/>
            <a:ext cx="11277600" cy="83343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/>
              <a:t>Social</a:t>
            </a:r>
            <a:r>
              <a:rPr lang="en-US" dirty="0" smtClean="0"/>
              <a:t> </a:t>
            </a:r>
            <a:r>
              <a:rPr lang="en-US" sz="6700" dirty="0" smtClean="0"/>
              <a:t>media</a:t>
            </a:r>
            <a:endParaRPr lang="en-US" sz="6700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 rot="300000">
            <a:off x="136282" y="1198313"/>
            <a:ext cx="3759127" cy="1930746"/>
          </a:xfrm>
        </p:spPr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3378833" y="2804408"/>
            <a:ext cx="4638524" cy="3908933"/>
          </a:xfrm>
        </p:spPr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4"/>
          </p:nvPr>
        </p:nvSpPr>
        <p:spPr>
          <a:xfrm rot="21360000">
            <a:off x="7483522" y="1428755"/>
            <a:ext cx="4495588" cy="3338323"/>
          </a:xfrm>
        </p:spPr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5088" y="2892207"/>
            <a:ext cx="4600000" cy="37333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7559">
            <a:off x="284948" y="1430668"/>
            <a:ext cx="3586370" cy="16032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24688">
            <a:off x="7680416" y="1604051"/>
            <a:ext cx="4297032" cy="2987731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803564" y="-4628"/>
            <a:ext cx="4253761" cy="957488"/>
          </a:xfrm>
          <a:prstGeom prst="wedgeRoundRectCallout">
            <a:avLst>
              <a:gd name="adj1" fmla="val -23412"/>
              <a:gd name="adj2" fmla="val 85651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empus Sans ITC" panose="04020404030D07020202" pitchFamily="82" charset="0"/>
              </a:rPr>
              <a:t>Twitter</a:t>
            </a:r>
          </a:p>
          <a:p>
            <a:pPr algn="ctr"/>
            <a:r>
              <a:rPr lang="en-ZA" sz="2400" b="1" dirty="0">
                <a:solidFill>
                  <a:schemeClr val="tx1"/>
                </a:solidFill>
                <a:latin typeface="Tempus Sans ITC" panose="04020404030D07020202" pitchFamily="82" charset="0"/>
                <a:hlinkClick r:id="rId6"/>
              </a:rPr>
              <a:t>http://</a:t>
            </a:r>
            <a:r>
              <a:rPr lang="en-ZA" sz="2400" b="1" dirty="0" smtClean="0">
                <a:solidFill>
                  <a:schemeClr val="tx1"/>
                </a:solidFill>
                <a:latin typeface="Tempus Sans ITC" panose="04020404030D07020202" pitchFamily="82" charset="0"/>
                <a:hlinkClick r:id="rId6"/>
              </a:rPr>
              <a:t>twitter.com/NMMU</a:t>
            </a:r>
            <a:endParaRPr lang="en-US" sz="2400" b="1" dirty="0">
              <a:solidFill>
                <a:schemeClr val="tx1"/>
              </a:solidFill>
              <a:latin typeface="Tempus Sans ITC" panose="04020404030D07020202" pitchFamily="82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88159" y="3848123"/>
            <a:ext cx="5369595" cy="1071688"/>
          </a:xfrm>
          <a:prstGeom prst="wedgeRoundRectCallout">
            <a:avLst>
              <a:gd name="adj1" fmla="val 46687"/>
              <a:gd name="adj2" fmla="val -86715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empus Sans ITC" panose="04020404030D07020202" pitchFamily="82" charset="0"/>
              </a:rPr>
              <a:t>Facebook:</a:t>
            </a:r>
            <a:endParaRPr lang="en-US" dirty="0" smtClean="0">
              <a:latin typeface="Tempus Sans ITC" panose="04020404030D07020202" pitchFamily="82" charset="0"/>
            </a:endParaRPr>
          </a:p>
          <a:p>
            <a:pPr algn="ctr"/>
            <a:r>
              <a:rPr lang="en-ZA" sz="2400" b="1" dirty="0">
                <a:latin typeface="Tempus Sans ITC" panose="04020404030D07020202" pitchFamily="82" charset="0"/>
                <a:hlinkClick r:id="rId7"/>
              </a:rPr>
              <a:t>http://www.facebook.com/NMMULIS</a:t>
            </a:r>
            <a:endParaRPr lang="en-US" sz="2400" b="1" dirty="0">
              <a:latin typeface="Tempus Sans ITC" panose="04020404030D07020202" pitchFamily="82" charset="0"/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7204364" y="86601"/>
            <a:ext cx="4885706" cy="1136051"/>
          </a:xfrm>
          <a:prstGeom prst="wedgeRoundRectCallout">
            <a:avLst>
              <a:gd name="adj1" fmla="val -12542"/>
              <a:gd name="adj2" fmla="val 123637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empus Sans ITC" panose="04020404030D07020202" pitchFamily="82" charset="0"/>
              </a:rPr>
              <a:t>NMMU Library </a:t>
            </a:r>
            <a:r>
              <a:rPr lang="en-US" sz="2800" b="1" dirty="0" err="1" smtClean="0">
                <a:solidFill>
                  <a:schemeClr val="tx1"/>
                </a:solidFill>
                <a:latin typeface="Tempus Sans ITC" panose="04020404030D07020202" pitchFamily="82" charset="0"/>
              </a:rPr>
              <a:t>onTube</a:t>
            </a:r>
            <a:endParaRPr lang="en-US" sz="2800" b="1" dirty="0" smtClean="0">
              <a:solidFill>
                <a:schemeClr val="tx1"/>
              </a:solidFill>
              <a:latin typeface="Tempus Sans ITC" panose="04020404030D07020202" pitchFamily="82" charset="0"/>
            </a:endParaRPr>
          </a:p>
          <a:p>
            <a:pPr algn="ctr"/>
            <a:r>
              <a:rPr lang="en-ZA" sz="2400" u="sng" dirty="0">
                <a:solidFill>
                  <a:schemeClr val="tx1"/>
                </a:solidFill>
                <a:latin typeface="Tempus Sans ITC" panose="04020404030D07020202" pitchFamily="82" charset="0"/>
                <a:hlinkClick r:id="rId8"/>
              </a:rPr>
              <a:t>http://www.youtube.com/user/NMMULibraryonTube</a:t>
            </a:r>
            <a:endParaRPr lang="en-US" sz="2400" b="1" dirty="0">
              <a:solidFill>
                <a:schemeClr val="tx1"/>
              </a:solidFill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63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55" y="-40867"/>
            <a:ext cx="5044190" cy="12573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empus Sans ITC" panose="04020404030D07020202" pitchFamily="82" charset="0"/>
              </a:rPr>
              <a:t>Library website:</a:t>
            </a:r>
            <a:endParaRPr lang="en-US" sz="2400" dirty="0">
              <a:solidFill>
                <a:schemeClr val="tx2">
                  <a:lumMod val="50000"/>
                  <a:lumOff val="50000"/>
                </a:schemeClr>
              </a:solidFill>
              <a:latin typeface="Tempus Sans ITC" panose="04020404030D07020202" pitchFamily="82" charset="0"/>
              <a:ea typeface="+mn-ea"/>
              <a:cs typeface="+mn-cs"/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8125" b="8125"/>
          <a:stretch>
            <a:fillRect/>
          </a:stretch>
        </p:blipFill>
        <p:spPr>
          <a:xfrm>
            <a:off x="817418" y="1080655"/>
            <a:ext cx="9906000" cy="556952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17418" y="2341418"/>
            <a:ext cx="2327564" cy="3366655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ular Callout 8"/>
          <p:cNvSpPr/>
          <p:nvPr/>
        </p:nvSpPr>
        <p:spPr>
          <a:xfrm>
            <a:off x="1136072" y="1113376"/>
            <a:ext cx="1731819" cy="1091230"/>
          </a:xfrm>
          <a:prstGeom prst="wedgeRoundRectCallout">
            <a:avLst>
              <a:gd name="adj1" fmla="val -12833"/>
              <a:gd name="adj2" fmla="val 61230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empus Sans ITC" panose="04020404030D07020202" pitchFamily="82" charset="0"/>
              </a:rPr>
              <a:t>Menu</a:t>
            </a:r>
            <a:endParaRPr lang="en-US" sz="3600" dirty="0">
              <a:solidFill>
                <a:schemeClr val="tx1"/>
              </a:solidFill>
              <a:latin typeface="Tempus Sans ITC" panose="04020404030D07020202" pitchFamily="8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44982" y="2337955"/>
            <a:ext cx="7093527" cy="4132305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ular Callout 10"/>
          <p:cNvSpPr/>
          <p:nvPr/>
        </p:nvSpPr>
        <p:spPr>
          <a:xfrm>
            <a:off x="7564581" y="957081"/>
            <a:ext cx="2958514" cy="1091230"/>
          </a:xfrm>
          <a:prstGeom prst="wedgeRoundRectCallout">
            <a:avLst>
              <a:gd name="adj1" fmla="val -39233"/>
              <a:gd name="adj2" fmla="val 75196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empus Sans ITC" panose="04020404030D07020202" pitchFamily="82" charset="0"/>
              </a:rPr>
              <a:t>Quick Links</a:t>
            </a:r>
            <a:endParaRPr lang="en-US" sz="3600" dirty="0">
              <a:solidFill>
                <a:schemeClr val="tx1"/>
              </a:solidFill>
              <a:latin typeface="Tempus Sans ITC" panose="04020404030D070202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09017" y="104373"/>
            <a:ext cx="631767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http://library.nmmu.ac.za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3374735" y="4801344"/>
            <a:ext cx="4974786" cy="1091230"/>
          </a:xfrm>
          <a:prstGeom prst="wedgeRoundRectCallout">
            <a:avLst>
              <a:gd name="adj1" fmla="val -70393"/>
              <a:gd name="adj2" fmla="val 4909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Tempus Sans ITC" panose="04020404030D07020202" pitchFamily="82" charset="0"/>
              </a:rPr>
              <a:t>Library training sessions</a:t>
            </a:r>
            <a:endParaRPr lang="en-US" sz="3600" dirty="0">
              <a:solidFill>
                <a:schemeClr val="tx1"/>
              </a:solidFill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26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006" y="386266"/>
            <a:ext cx="11277600" cy="1257300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latin typeface="Tempus Sans ITC" panose="04020404030D07020202" pitchFamily="82" charset="0"/>
              </a:rPr>
              <a:t>On the </a:t>
            </a:r>
            <a:r>
              <a:rPr lang="en-US" sz="6000" dirty="0" err="1" smtClean="0">
                <a:latin typeface="Tempus Sans ITC" panose="04020404030D07020202" pitchFamily="82" charset="0"/>
              </a:rPr>
              <a:t>Librar</a:t>
            </a:r>
            <a:r>
              <a:rPr lang="en-US" sz="6000" dirty="0" smtClean="0">
                <a:latin typeface="Tempus Sans ITC" panose="04020404030D07020202" pitchFamily="82" charset="0"/>
              </a:rPr>
              <a:t> site you </a:t>
            </a:r>
            <a:r>
              <a:rPr lang="en-US" sz="6000" dirty="0" err="1" smtClean="0">
                <a:latin typeface="Tempus Sans ITC" panose="04020404030D07020202" pitchFamily="82" charset="0"/>
              </a:rPr>
              <a:t>wil</a:t>
            </a:r>
            <a:r>
              <a:rPr lang="en-US" sz="6000" dirty="0" smtClean="0">
                <a:latin typeface="Tempus Sans ITC" panose="04020404030D07020202" pitchFamily="82" charset="0"/>
              </a:rPr>
              <a:t> find:</a:t>
            </a:r>
            <a:endParaRPr lang="en-US" sz="6000" dirty="0">
              <a:latin typeface="Tempus Sans ITC" panose="04020404030D07020202" pitchFamily="82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16398" y="1852423"/>
            <a:ext cx="5832763" cy="4342056"/>
          </a:xfrm>
        </p:spPr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>
          <a:xfrm rot="21360000">
            <a:off x="6110869" y="1195528"/>
            <a:ext cx="5923258" cy="5283431"/>
          </a:xfrm>
          <a:ln>
            <a:solidFill>
              <a:srgbClr val="92D050"/>
            </a:solidFill>
          </a:ln>
        </p:spPr>
      </p:sp>
      <p:sp>
        <p:nvSpPr>
          <p:cNvPr id="7" name="TextBox 6"/>
          <p:cNvSpPr txBox="1"/>
          <p:nvPr/>
        </p:nvSpPr>
        <p:spPr>
          <a:xfrm>
            <a:off x="457200" y="2124024"/>
            <a:ext cx="5666509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empus Sans ITC" panose="04020404030D07020202" pitchFamily="82" charset="0"/>
              </a:rPr>
              <a:t>Information about: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empus Sans ITC" panose="04020404030D07020202" pitchFamily="82" charset="0"/>
              </a:rPr>
              <a:t>Library Hours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empus Sans ITC" panose="04020404030D07020202" pitchFamily="82" charset="0"/>
              </a:rPr>
              <a:t>Library training sessions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empus Sans ITC" panose="04020404030D07020202" pitchFamily="82" charset="0"/>
              </a:rPr>
              <a:t>Information </a:t>
            </a:r>
            <a:r>
              <a:rPr lang="en-US" sz="3200" dirty="0">
                <a:latin typeface="Tempus Sans ITC" panose="04020404030D07020202" pitchFamily="82" charset="0"/>
              </a:rPr>
              <a:t>Commons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empus Sans ITC" panose="04020404030D07020202" pitchFamily="82" charset="0"/>
              </a:rPr>
              <a:t>E-forms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empus Sans ITC" panose="04020404030D07020202" pitchFamily="82" charset="0"/>
              </a:rPr>
              <a:t>Photocopying and Printing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empus Sans ITC" panose="04020404030D07020202" pitchFamily="82" charset="0"/>
              </a:rPr>
              <a:t>Inter-Branch </a:t>
            </a:r>
            <a:r>
              <a:rPr lang="en-US" sz="3200" dirty="0" smtClean="0">
                <a:latin typeface="Tempus Sans ITC" panose="04020404030D07020202" pitchFamily="82" charset="0"/>
              </a:rPr>
              <a:t>Loans, etc.</a:t>
            </a:r>
            <a:endParaRPr lang="en-US" sz="3200" dirty="0">
              <a:latin typeface="Tempus Sans ITC" panose="04020404030D07020202" pitchFamily="8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Tempus Sans ITC" panose="04020404030D07020202" pitchFamily="8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Tempus Sans ITC" panose="04020404030D07020202" pitchFamily="82" charset="0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21258944">
            <a:off x="5912302" y="1253284"/>
            <a:ext cx="611855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empus Sans ITC" panose="04020404030D07020202" pitchFamily="82" charset="0"/>
              </a:rPr>
              <a:t>Links to </a:t>
            </a:r>
          </a:p>
          <a:p>
            <a:pPr algn="ctr"/>
            <a:r>
              <a:rPr lang="en-US" sz="4400" b="1" dirty="0" smtClean="0">
                <a:latin typeface="Tempus Sans ITC" panose="04020404030D07020202" pitchFamily="82" charset="0"/>
              </a:rPr>
              <a:t>Information Resources: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empus Sans ITC" panose="04020404030D07020202" pitchFamily="82" charset="0"/>
              </a:rPr>
              <a:t>Classic Catalogue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err="1" smtClean="0">
                <a:latin typeface="Tempus Sans ITC" panose="04020404030D07020202" pitchFamily="82" charset="0"/>
              </a:rPr>
              <a:t>FindPlus</a:t>
            </a:r>
            <a:endParaRPr lang="en-US" sz="3200" dirty="0" smtClean="0">
              <a:latin typeface="Tempus Sans ITC" panose="04020404030D07020202" pitchFamily="8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empus Sans ITC" panose="04020404030D07020202" pitchFamily="82" charset="0"/>
              </a:rPr>
              <a:t>Online Databases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err="1" smtClean="0">
                <a:latin typeface="Tempus Sans ITC" panose="04020404030D07020202" pitchFamily="82" charset="0"/>
              </a:rPr>
              <a:t>InfoWise</a:t>
            </a:r>
            <a:endParaRPr lang="en-US" sz="3200" dirty="0" smtClean="0">
              <a:latin typeface="Tempus Sans ITC" panose="04020404030D07020202" pitchFamily="8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empus Sans ITC" panose="04020404030D07020202" pitchFamily="82" charset="0"/>
              </a:rPr>
              <a:t>Google Scholar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empus Sans ITC" panose="04020404030D07020202" pitchFamily="82" charset="0"/>
              </a:rPr>
              <a:t>Old Exam Papers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empus Sans ITC" panose="04020404030D07020202" pitchFamily="82" charset="0"/>
              </a:rPr>
              <a:t>Mobile Library Catalogue, etc</a:t>
            </a:r>
            <a:r>
              <a:rPr lang="en-US" sz="2800" dirty="0" smtClean="0">
                <a:latin typeface="Tempus Sans ITC" panose="04020404030D07020202" pitchFamily="82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44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75771" y="2408823"/>
            <a:ext cx="4905830" cy="3981091"/>
          </a:xfrm>
        </p:spPr>
        <p:txBody>
          <a:bodyPr/>
          <a:lstStyle/>
          <a:p>
            <a:r>
              <a:rPr lang="en-US" dirty="0" smtClean="0"/>
              <a:t>Information resources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" r="4036"/>
          <a:stretch>
            <a:fillRect/>
          </a:stretch>
        </p:blipFill>
        <p:spPr>
          <a:xfrm>
            <a:off x="5297715" y="579264"/>
            <a:ext cx="6507402" cy="5650992"/>
          </a:xfrm>
        </p:spPr>
      </p:pic>
      <p:sp>
        <p:nvSpPr>
          <p:cNvPr id="9" name="TextBox 8"/>
          <p:cNvSpPr txBox="1"/>
          <p:nvPr/>
        </p:nvSpPr>
        <p:spPr>
          <a:xfrm>
            <a:off x="9528629" y="1153886"/>
            <a:ext cx="1625600" cy="827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26439" y="3483762"/>
            <a:ext cx="2187757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Classic Catalogue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426438" y="4872397"/>
            <a:ext cx="1918741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FindPlus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738616" y="5519998"/>
            <a:ext cx="162560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InfoWise</a:t>
            </a:r>
            <a:endParaRPr lang="en-US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8694296" y="1041682"/>
            <a:ext cx="2593298" cy="830997"/>
          </a:xfrm>
          <a:prstGeom prst="rect">
            <a:avLst/>
          </a:prstGeom>
          <a:solidFill>
            <a:srgbClr val="E4D2F2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NMMU Online Databases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2319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49889" y="-142327"/>
            <a:ext cx="11277600" cy="135866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Tempus Sans ITC" panose="04020404030D07020202" pitchFamily="82" charset="0"/>
              </a:rPr>
              <a:t>Information resources: starter kit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15" y="942585"/>
            <a:ext cx="11302584" cy="5684530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sp>
        <p:nvSpPr>
          <p:cNvPr id="9" name="Rounded Rectangle 8"/>
          <p:cNvSpPr/>
          <p:nvPr/>
        </p:nvSpPr>
        <p:spPr>
          <a:xfrm>
            <a:off x="349888" y="1660452"/>
            <a:ext cx="3142819" cy="754744"/>
          </a:xfrm>
          <a:prstGeom prst="round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8634333" y="6023429"/>
            <a:ext cx="1783831" cy="603686"/>
          </a:xfrm>
          <a:prstGeom prst="round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95515" y="2582603"/>
            <a:ext cx="2812380" cy="670614"/>
          </a:xfrm>
          <a:prstGeom prst="round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ular Callout 11"/>
          <p:cNvSpPr/>
          <p:nvPr/>
        </p:nvSpPr>
        <p:spPr>
          <a:xfrm>
            <a:off x="3647010" y="1216334"/>
            <a:ext cx="6861094" cy="2621681"/>
          </a:xfrm>
          <a:prstGeom prst="wedgeRoundRectCallout">
            <a:avLst>
              <a:gd name="adj1" fmla="val -59275"/>
              <a:gd name="adj2" fmla="val -15269"/>
              <a:gd name="adj3" fmla="val 16667"/>
            </a:avLst>
          </a:prstGeom>
          <a:solidFill>
            <a:srgbClr val="F9FD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537"/>
            <a:r>
              <a:rPr lang="en-ZA" altLang="en-US" sz="2800" b="1" dirty="0" smtClean="0">
                <a:solidFill>
                  <a:schemeClr val="tx1"/>
                </a:solidFill>
                <a:latin typeface="Tempus Sans ITC" panose="04020404030D07020202" pitchFamily="82" charset="0"/>
              </a:rPr>
              <a:t>Find </a:t>
            </a:r>
            <a:r>
              <a:rPr lang="en-ZA" altLang="en-US" sz="2800" b="1" dirty="0">
                <a:solidFill>
                  <a:schemeClr val="tx1"/>
                </a:solidFill>
                <a:latin typeface="Tempus Sans ITC" panose="04020404030D07020202" pitchFamily="82" charset="0"/>
              </a:rPr>
              <a:t>books, articles and class notes placed in the Reserve/Short Loan </a:t>
            </a:r>
            <a:r>
              <a:rPr lang="en-ZA" altLang="en-US" sz="2800" b="1" dirty="0" smtClean="0">
                <a:solidFill>
                  <a:schemeClr val="tx1"/>
                </a:solidFill>
                <a:latin typeface="Tempus Sans ITC" panose="04020404030D07020202" pitchFamily="82" charset="0"/>
              </a:rPr>
              <a:t>Collection.</a:t>
            </a:r>
          </a:p>
          <a:p>
            <a:pPr marL="109537"/>
            <a:r>
              <a:rPr lang="en-ZA" altLang="en-US" sz="2800" b="1" dirty="0" smtClean="0">
                <a:solidFill>
                  <a:schemeClr val="tx1"/>
                </a:solidFill>
                <a:latin typeface="Tempus Sans ITC" panose="04020404030D07020202" pitchFamily="82" charset="0"/>
              </a:rPr>
              <a:t>Create a PIN to access off campus resources, etc.</a:t>
            </a:r>
          </a:p>
          <a:p>
            <a:pPr marL="109537"/>
            <a:r>
              <a:rPr lang="en-ZA" altLang="en-US" sz="2800" b="1" dirty="0" smtClean="0">
                <a:solidFill>
                  <a:schemeClr val="tx1"/>
                </a:solidFill>
                <a:latin typeface="Tempus Sans ITC" panose="04020404030D07020202" pitchFamily="82" charset="0"/>
              </a:rPr>
              <a:t>Do a quick search for books.</a:t>
            </a:r>
          </a:p>
          <a:p>
            <a:pPr marL="109537"/>
            <a:endParaRPr lang="en-ZA" altLang="en-US" sz="2800" b="1" dirty="0" smtClean="0">
              <a:solidFill>
                <a:schemeClr val="tx1"/>
              </a:solidFill>
              <a:latin typeface="Tempus Sans ITC" panose="04020404030D07020202" pitchFamily="82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774554" y="3875315"/>
            <a:ext cx="6450705" cy="2148114"/>
          </a:xfrm>
          <a:prstGeom prst="wedgeRoundRectCallout">
            <a:avLst>
              <a:gd name="adj1" fmla="val -33577"/>
              <a:gd name="adj2" fmla="val -77471"/>
              <a:gd name="adj3" fmla="val 16667"/>
            </a:avLst>
          </a:prstGeom>
          <a:solidFill>
            <a:srgbClr val="F9FD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537"/>
            <a:r>
              <a:rPr lang="en-ZA" altLang="en-US" sz="2800" b="1" dirty="0" smtClean="0">
                <a:solidFill>
                  <a:schemeClr val="tx1"/>
                </a:solidFill>
                <a:latin typeface="Tempus Sans ITC" panose="04020404030D07020202" pitchFamily="82" charset="0"/>
              </a:rPr>
              <a:t>You can search multiple Library resources (books, journal articles) all at once with a “Google-like” search.</a:t>
            </a:r>
            <a:endParaRPr lang="en-ZA" altLang="en-US" sz="2800" b="1" dirty="0">
              <a:solidFill>
                <a:schemeClr val="tx1"/>
              </a:solidFill>
              <a:latin typeface="Tempus Sans ITC" panose="04020404030D07020202" pitchFamily="82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7267728" y="3707282"/>
            <a:ext cx="4517040" cy="2148114"/>
          </a:xfrm>
          <a:prstGeom prst="wedgeRoundRectCallout">
            <a:avLst>
              <a:gd name="adj1" fmla="val -3884"/>
              <a:gd name="adj2" fmla="val 66281"/>
              <a:gd name="adj3" fmla="val 16667"/>
            </a:avLst>
          </a:prstGeom>
          <a:solidFill>
            <a:srgbClr val="F9FD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537"/>
            <a:r>
              <a:rPr lang="en-ZA" altLang="en-US" sz="2800" b="1" dirty="0" err="1" smtClean="0">
                <a:solidFill>
                  <a:schemeClr val="tx1"/>
                </a:solidFill>
                <a:latin typeface="Tempus Sans ITC" panose="04020404030D07020202" pitchFamily="82" charset="0"/>
              </a:rPr>
              <a:t>InfoWise</a:t>
            </a:r>
            <a:r>
              <a:rPr lang="en-ZA" altLang="en-US" sz="2800" b="1" dirty="0" smtClean="0">
                <a:solidFill>
                  <a:schemeClr val="tx1"/>
                </a:solidFill>
                <a:latin typeface="Tempus Sans ITC" panose="04020404030D07020202" pitchFamily="82" charset="0"/>
              </a:rPr>
              <a:t> provides information on how to do assignments.</a:t>
            </a:r>
            <a:endParaRPr lang="en-ZA" altLang="en-US" sz="2800" b="1" dirty="0">
              <a:solidFill>
                <a:schemeClr val="tx1"/>
              </a:solidFill>
              <a:latin typeface="Tempus Sans ITC" panose="04020404030D07020202" pitchFamily="8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912434" y="1766794"/>
            <a:ext cx="3387772" cy="772789"/>
          </a:xfrm>
          <a:prstGeom prst="round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ular Callout 15"/>
          <p:cNvSpPr/>
          <p:nvPr/>
        </p:nvSpPr>
        <p:spPr>
          <a:xfrm>
            <a:off x="7300207" y="1227189"/>
            <a:ext cx="4817620" cy="2148114"/>
          </a:xfrm>
          <a:prstGeom prst="wedgeRoundRectCallout">
            <a:avLst>
              <a:gd name="adj1" fmla="val -64608"/>
              <a:gd name="adj2" fmla="val -13969"/>
              <a:gd name="adj3" fmla="val 16667"/>
            </a:avLst>
          </a:prstGeom>
          <a:solidFill>
            <a:srgbClr val="F9FD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537"/>
            <a:r>
              <a:rPr lang="en-GB" sz="2800" b="1" dirty="0" smtClean="0">
                <a:solidFill>
                  <a:schemeClr val="tx2"/>
                </a:solidFill>
                <a:latin typeface="Tempus Sans ITC" panose="04020404030D07020202" pitchFamily="82" charset="0"/>
              </a:rPr>
              <a:t>Databases </a:t>
            </a:r>
            <a:r>
              <a:rPr lang="en-GB" sz="2800" b="1" dirty="0">
                <a:solidFill>
                  <a:schemeClr val="tx2"/>
                </a:solidFill>
                <a:latin typeface="Tempus Sans ITC" panose="04020404030D07020202" pitchFamily="82" charset="0"/>
              </a:rPr>
              <a:t>contain information (citations, abstracts and/or full text) of journal articles, reference </a:t>
            </a:r>
            <a:r>
              <a:rPr lang="en-GB" sz="2800" b="1" dirty="0" smtClean="0">
                <a:solidFill>
                  <a:schemeClr val="tx2"/>
                </a:solidFill>
                <a:latin typeface="Tempus Sans ITC" panose="04020404030D07020202" pitchFamily="82" charset="0"/>
              </a:rPr>
              <a:t>works and </a:t>
            </a:r>
            <a:r>
              <a:rPr lang="en-GB" sz="2800" b="1" dirty="0">
                <a:solidFill>
                  <a:schemeClr val="tx2"/>
                </a:solidFill>
                <a:latin typeface="Tempus Sans ITC" panose="04020404030D07020202" pitchFamily="82" charset="0"/>
              </a:rPr>
              <a:t>other documents</a:t>
            </a:r>
            <a:endParaRPr lang="en-ZA" altLang="en-US" sz="2800" b="1" dirty="0">
              <a:solidFill>
                <a:schemeClr val="tx1"/>
              </a:solidFill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8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84813" y="2191108"/>
            <a:ext cx="4104307" cy="3981091"/>
          </a:xfrm>
        </p:spPr>
        <p:txBody>
          <a:bodyPr/>
          <a:lstStyle/>
          <a:p>
            <a:r>
              <a:rPr lang="en-US" dirty="0" smtClean="0"/>
              <a:t>Classic catalogue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" r="39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585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4892" y="-47281"/>
            <a:ext cx="11587397" cy="826217"/>
          </a:xfrm>
        </p:spPr>
        <p:txBody>
          <a:bodyPr>
            <a:normAutofit fontScale="85000" lnSpcReduction="10000"/>
          </a:bodyPr>
          <a:lstStyle/>
          <a:p>
            <a:r>
              <a:rPr lang="en-US" sz="6000" b="1" dirty="0" smtClean="0">
                <a:latin typeface="Tempus Sans ITC" panose="04020404030D07020202" pitchFamily="82" charset="0"/>
              </a:rPr>
              <a:t>Find Classic Catalogue on Library Website</a:t>
            </a:r>
            <a:endParaRPr lang="en-US" sz="6000" b="1" dirty="0">
              <a:latin typeface="Tempus Sans ITC" panose="04020404030D07020202" pitchFamily="82" charset="0"/>
            </a:endParaRPr>
          </a:p>
        </p:txBody>
      </p:sp>
      <p:pic>
        <p:nvPicPr>
          <p:cNvPr id="6" name="Picture Placeholder 6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8125" b="8125"/>
          <a:stretch>
            <a:fillRect/>
          </a:stretch>
        </p:blipFill>
        <p:spPr>
          <a:xfrm>
            <a:off x="644577" y="778937"/>
            <a:ext cx="11107712" cy="60805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864" y="1690116"/>
            <a:ext cx="2369019" cy="166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1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07472" y="231613"/>
            <a:ext cx="8686800" cy="3377496"/>
          </a:xfrm>
        </p:spPr>
        <p:txBody>
          <a:bodyPr/>
          <a:lstStyle/>
          <a:p>
            <a:r>
              <a:rPr lang="en-US" sz="5400" dirty="0" smtClean="0"/>
              <a:t>Contents of Starter kit</a:t>
            </a:r>
            <a:endParaRPr lang="en-US" sz="5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39842" y="1109271"/>
            <a:ext cx="11782269" cy="4317167"/>
          </a:xfrm>
          <a:solidFill>
            <a:srgbClr val="F7FBF3"/>
          </a:solidFill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Library membership: Registering, borrowing, </a:t>
            </a:r>
            <a:r>
              <a:rPr lang="en-US" sz="4400" dirty="0" err="1" smtClean="0"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etc</a:t>
            </a:r>
            <a:endParaRPr lang="en-US" sz="4400" dirty="0" smtClean="0">
              <a:latin typeface="Tempus Sans ITC" panose="04020404030D070202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400" dirty="0"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Online presence: Library Web Page, </a:t>
            </a:r>
            <a:r>
              <a:rPr lang="en-US" sz="4400" dirty="0" smtClean="0"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Social </a:t>
            </a:r>
            <a:r>
              <a:rPr lang="en-US" sz="4400" dirty="0"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media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Facilities: </a:t>
            </a:r>
            <a:r>
              <a:rPr lang="en-US" sz="4400" dirty="0" err="1" smtClean="0"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wifi</a:t>
            </a:r>
            <a:r>
              <a:rPr lang="en-US" sz="4400" dirty="0" smtClean="0"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, photocopiers, computers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Information </a:t>
            </a:r>
            <a:r>
              <a:rPr lang="en-US" sz="4400" dirty="0"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resources: </a:t>
            </a:r>
            <a:r>
              <a:rPr lang="en-US" sz="4400" dirty="0" smtClean="0"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Classic Catalogue,  </a:t>
            </a:r>
            <a:r>
              <a:rPr lang="en-US" sz="4400" dirty="0" err="1" smtClean="0"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FindPlus</a:t>
            </a:r>
            <a:r>
              <a:rPr lang="en-US" sz="4400" dirty="0" smtClean="0"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dirty="0" err="1" smtClean="0"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InfoWise</a:t>
            </a:r>
            <a:r>
              <a:rPr lang="en-US" sz="4400" dirty="0" smtClean="0"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, Online Databases</a:t>
            </a:r>
            <a:endParaRPr lang="en-US" sz="4400" dirty="0">
              <a:latin typeface="Tempus Sans ITC" panose="04020404030D070202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334" y="4883494"/>
            <a:ext cx="3557666" cy="197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15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"/>
          <p:cNvSpPr>
            <a:spLocks noGrp="1"/>
          </p:cNvSpPr>
          <p:nvPr>
            <p:ph type="title"/>
          </p:nvPr>
        </p:nvSpPr>
        <p:spPr>
          <a:xfrm>
            <a:off x="826176" y="129381"/>
            <a:ext cx="10395185" cy="8382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ZA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ZA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empus Sans ITC" panose="04020404030D07020202" pitchFamily="82" charset="0"/>
              </a:rPr>
              <a:t>Classic Catalogue: Search Functions</a:t>
            </a:r>
            <a:endParaRPr lang="en-GB" altLang="en-US" dirty="0" smtClean="0">
              <a:solidFill>
                <a:schemeClr val="tx1">
                  <a:lumMod val="85000"/>
                  <a:lumOff val="15000"/>
                </a:schemeClr>
              </a:solidFill>
              <a:latin typeface="Tempus Sans ITC" panose="04020404030D07020202" pitchFamily="82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2855913" y="1844675"/>
            <a:ext cx="6400800" cy="3475038"/>
          </a:xfrm>
        </p:spPr>
        <p:txBody>
          <a:bodyPr/>
          <a:lstStyle/>
          <a:p>
            <a:pPr eaLnBrk="1" hangingPunct="1"/>
            <a:endParaRPr lang="en-GB" altLang="en-US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35" y="967581"/>
            <a:ext cx="11572406" cy="6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3192513" y="2523853"/>
            <a:ext cx="4782253" cy="103611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6" name="Rectangular Callout 5"/>
          <p:cNvSpPr/>
          <p:nvPr/>
        </p:nvSpPr>
        <p:spPr>
          <a:xfrm>
            <a:off x="750212" y="3820580"/>
            <a:ext cx="4112979" cy="1871662"/>
          </a:xfrm>
          <a:prstGeom prst="wedgeRectCallout">
            <a:avLst>
              <a:gd name="adj1" fmla="val 40283"/>
              <a:gd name="adj2" fmla="val -6596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ZA" sz="2800" dirty="0">
                <a:solidFill>
                  <a:schemeClr val="tx1"/>
                </a:solidFill>
                <a:latin typeface="Tempus Sans ITC" panose="04020404030D07020202" pitchFamily="82" charset="0"/>
              </a:rPr>
              <a:t>You can do a keyword search on a topic (Like a Google search)</a:t>
            </a:r>
            <a:endParaRPr lang="en-GB" sz="2800" dirty="0">
              <a:solidFill>
                <a:schemeClr val="tx1"/>
              </a:solidFill>
              <a:latin typeface="Tempus Sans ITC" panose="04020404030D07020202" pitchFamily="82" charset="0"/>
            </a:endParaRPr>
          </a:p>
        </p:txBody>
      </p:sp>
      <p:pic>
        <p:nvPicPr>
          <p:cNvPr id="368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713" y="2523853"/>
            <a:ext cx="1774825" cy="1608138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ular Callout 7"/>
          <p:cNvSpPr/>
          <p:nvPr/>
        </p:nvSpPr>
        <p:spPr>
          <a:xfrm>
            <a:off x="5583639" y="4835409"/>
            <a:ext cx="5857604" cy="2029487"/>
          </a:xfrm>
          <a:prstGeom prst="wedgeRectCallout">
            <a:avLst>
              <a:gd name="adj1" fmla="val 29300"/>
              <a:gd name="adj2" fmla="val -8608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ZA" sz="2800" dirty="0" smtClean="0">
                <a:solidFill>
                  <a:schemeClr val="tx1"/>
                </a:solidFill>
                <a:latin typeface="Tempus Sans ITC" panose="04020404030D07020202" pitchFamily="82" charset="0"/>
              </a:rPr>
              <a:t>You </a:t>
            </a:r>
            <a:r>
              <a:rPr lang="en-ZA" sz="2800" dirty="0">
                <a:solidFill>
                  <a:schemeClr val="tx1"/>
                </a:solidFill>
                <a:latin typeface="Tempus Sans ITC" panose="04020404030D07020202" pitchFamily="82" charset="0"/>
              </a:rPr>
              <a:t>can also search the catalogue by author, title, journal title, etc. Remember to click on the 	  </a:t>
            </a:r>
            <a:r>
              <a:rPr lang="en-ZA" sz="2800" dirty="0" smtClean="0">
                <a:solidFill>
                  <a:schemeClr val="tx1"/>
                </a:solidFill>
                <a:latin typeface="Tempus Sans ITC" panose="04020404030D07020202" pitchFamily="82" charset="0"/>
              </a:rPr>
              <a:t>button.</a:t>
            </a:r>
            <a:endParaRPr lang="en-ZA" sz="2800" dirty="0">
              <a:solidFill>
                <a:schemeClr val="tx1"/>
              </a:solidFill>
              <a:latin typeface="Tempus Sans ITC" panose="04020404030D07020202" pitchFamily="82" charset="0"/>
            </a:endParaRPr>
          </a:p>
        </p:txBody>
      </p:sp>
      <p:pic>
        <p:nvPicPr>
          <p:cNvPr id="1536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547" y="5850152"/>
            <a:ext cx="572789" cy="512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812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81579"/>
            <a:ext cx="11887200" cy="135866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Tempus Sans ITC" panose="04020404030D07020202" pitchFamily="82" charset="0"/>
              </a:rPr>
              <a:t>Example:  title search</a:t>
            </a:r>
            <a:br>
              <a:rPr lang="en-US" dirty="0" smtClean="0">
                <a:latin typeface="Tempus Sans ITC" panose="04020404030D07020202" pitchFamily="82" charset="0"/>
              </a:rPr>
            </a:br>
            <a:r>
              <a:rPr lang="en-US" dirty="0" smtClean="0">
                <a:latin typeface="Tempus Sans ITC" panose="04020404030D07020202" pitchFamily="82" charset="0"/>
              </a:rPr>
              <a:t> in the  classic catalogue</a:t>
            </a:r>
            <a:endParaRPr lang="en-US" dirty="0">
              <a:latin typeface="Tempus Sans ITC" panose="04020404030D07020202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10" y="1648766"/>
            <a:ext cx="12012890" cy="508181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87974" y="3672590"/>
            <a:ext cx="5936105" cy="155897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18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"/>
            <a:ext cx="11277600" cy="95937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empus Sans ITC" panose="04020404030D07020202" pitchFamily="82" charset="0"/>
              </a:rPr>
              <a:t>Classic catalogue: title search results</a:t>
            </a:r>
            <a:endParaRPr lang="en-US" dirty="0">
              <a:latin typeface="Tempus Sans ITC" panose="04020404030D07020202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6711" y="730613"/>
            <a:ext cx="11175558" cy="164782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40" y="715623"/>
            <a:ext cx="11481773" cy="61423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4400" y="4391800"/>
            <a:ext cx="10740843" cy="21852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ZA" sz="2800" dirty="0">
                <a:latin typeface="Tempus Sans ITC" panose="04020404030D07020202" pitchFamily="82" charset="0"/>
              </a:rPr>
              <a:t>When you've found an item in the library catalogue, be sure to note</a:t>
            </a:r>
            <a:r>
              <a:rPr lang="en-ZA" sz="2800" dirty="0" smtClean="0">
                <a:latin typeface="Tempus Sans ITC" panose="04020404030D07020202" pitchFamily="82" charset="0"/>
              </a:rPr>
              <a:t>:</a:t>
            </a:r>
          </a:p>
          <a:p>
            <a:pPr>
              <a:buBlip>
                <a:blip r:embed="rId4"/>
              </a:buBlip>
            </a:pPr>
            <a:r>
              <a:rPr lang="en-ZA" altLang="en-US" sz="2400" dirty="0">
                <a:latin typeface="Tempus Sans ITC" panose="04020404030D07020202" pitchFamily="82" charset="0"/>
              </a:rPr>
              <a:t>Call Number </a:t>
            </a:r>
          </a:p>
          <a:p>
            <a:pPr>
              <a:buBlip>
                <a:blip r:embed="rId4"/>
              </a:buBlip>
            </a:pPr>
            <a:r>
              <a:rPr lang="en-ZA" altLang="en-US" sz="2400" dirty="0">
                <a:latin typeface="Tempus Sans ITC" panose="04020404030D07020202" pitchFamily="82" charset="0"/>
              </a:rPr>
              <a:t>Collection (Location) </a:t>
            </a:r>
          </a:p>
          <a:p>
            <a:pPr>
              <a:buBlip>
                <a:blip r:embed="rId4"/>
              </a:buBlip>
            </a:pPr>
            <a:r>
              <a:rPr lang="en-ZA" altLang="en-US" sz="2400" dirty="0">
                <a:latin typeface="Tempus Sans ITC" panose="04020404030D07020202" pitchFamily="82" charset="0"/>
              </a:rPr>
              <a:t>Be sure it is available for checkout (Status)</a:t>
            </a:r>
          </a:p>
          <a:p>
            <a:r>
              <a:rPr lang="en-ZA" dirty="0">
                <a:latin typeface="Tempus Sans ITC" panose="04020404030D07020202" pitchFamily="82" charset="0"/>
              </a:rPr>
              <a:t/>
            </a:r>
            <a:br>
              <a:rPr lang="en-ZA" dirty="0">
                <a:latin typeface="Tempus Sans ITC" panose="04020404030D07020202" pitchFamily="82" charset="0"/>
              </a:rPr>
            </a:br>
            <a:endParaRPr lang="en-US" dirty="0">
              <a:latin typeface="Tempus Sans ITC" panose="04020404030D07020202" pitchFamily="8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12669">
            <a:off x="8943193" y="328533"/>
            <a:ext cx="14652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12669">
            <a:off x="10386402" y="280919"/>
            <a:ext cx="14652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12669">
            <a:off x="5400196" y="339071"/>
            <a:ext cx="14652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12669">
            <a:off x="4055286" y="572546"/>
            <a:ext cx="14652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044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6" b="26576"/>
          <a:stretch>
            <a:fillRect/>
          </a:stretch>
        </p:blipFill>
        <p:spPr>
          <a:xfrm>
            <a:off x="609600" y="603250"/>
            <a:ext cx="10977563" cy="5651500"/>
          </a:xfr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76538" y="1094282"/>
            <a:ext cx="6160957" cy="3162925"/>
          </a:xfrm>
          <a:solidFill>
            <a:schemeClr val="bg1"/>
          </a:solidFill>
          <a:ln w="76200">
            <a:solidFill>
              <a:schemeClr val="accent6"/>
            </a:solidFill>
          </a:ln>
        </p:spPr>
        <p:txBody>
          <a:bodyPr/>
          <a:lstStyle/>
          <a:p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Finding An item </a:t>
            </a:r>
            <a:br>
              <a:rPr lang="en-US" sz="4800" dirty="0" smtClean="0"/>
            </a:br>
            <a:r>
              <a:rPr lang="en-US" sz="4800" dirty="0" smtClean="0"/>
              <a:t>on the shelf</a:t>
            </a:r>
            <a:br>
              <a:rPr lang="en-US" sz="4800" dirty="0" smtClean="0"/>
            </a:br>
            <a:r>
              <a:rPr lang="en-US" sz="4800" dirty="0" smtClean="0"/>
              <a:t> with the call no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3512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68240" y="-179881"/>
            <a:ext cx="9139668" cy="1454046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en-GB" sz="4800" dirty="0" smtClean="0">
                <a:solidFill>
                  <a:schemeClr val="tx1"/>
                </a:solidFill>
                <a:latin typeface="Tempus Sans ITC" panose="04020404030D07020202" pitchFamily="82" charset="0"/>
              </a:rPr>
              <a:t>Reading call numbers</a:t>
            </a:r>
            <a:endParaRPr lang="en-GB" sz="4800" dirty="0">
              <a:solidFill>
                <a:schemeClr val="tx1"/>
              </a:solidFill>
              <a:latin typeface="Tempus Sans ITC" panose="04020404030D07020202" pitchFamily="82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43284" y="2785967"/>
            <a:ext cx="4941537" cy="943379"/>
          </a:xfrm>
        </p:spPr>
        <p:txBody>
          <a:bodyPr/>
          <a:lstStyle/>
          <a:p>
            <a:r>
              <a:rPr lang="en-US" dirty="0" smtClean="0"/>
              <a:t>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7502" r="7502"/>
          <a:stretch>
            <a:fillRect/>
          </a:stretch>
        </p:blipFill>
        <p:spPr>
          <a:xfrm>
            <a:off x="907156" y="1078970"/>
            <a:ext cx="10980043" cy="577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6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 rot="180000">
            <a:off x="875112" y="459327"/>
            <a:ext cx="10787150" cy="6228017"/>
          </a:xfrm>
        </p:spPr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0941">
            <a:off x="925644" y="509127"/>
            <a:ext cx="10631600" cy="610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05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79" b="25079"/>
          <a:stretch>
            <a:fillRect/>
          </a:stretch>
        </p:blipFill>
        <p:spPr>
          <a:xfrm>
            <a:off x="457200" y="603250"/>
            <a:ext cx="11534931" cy="5651500"/>
          </a:xfrm>
        </p:spPr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6833" y="603250"/>
            <a:ext cx="7165298" cy="2739557"/>
          </a:xfrm>
          <a:solidFill>
            <a:schemeClr val="bg1"/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3600" dirty="0" smtClean="0">
                <a:latin typeface="+mn-lt"/>
              </a:rPr>
              <a:t/>
            </a:r>
            <a:br>
              <a:rPr lang="en-US" sz="3600" dirty="0" smtClean="0">
                <a:latin typeface="+mn-lt"/>
              </a:rPr>
            </a:br>
            <a:r>
              <a:rPr lang="en-US" sz="3600" dirty="0">
                <a:solidFill>
                  <a:schemeClr val="accent3"/>
                </a:solidFill>
                <a:latin typeface="+mn-lt"/>
              </a:rPr>
              <a:t>classic catalogue</a:t>
            </a:r>
            <a:br>
              <a:rPr lang="en-US" sz="3600" dirty="0">
                <a:solidFill>
                  <a:schemeClr val="accent3"/>
                </a:solidFill>
                <a:latin typeface="+mn-lt"/>
              </a:rPr>
            </a:br>
            <a:r>
              <a:rPr lang="en-US" sz="3600" dirty="0" smtClean="0">
                <a:latin typeface="+mn-lt"/>
              </a:rPr>
              <a:t>looking up </a:t>
            </a:r>
            <a:br>
              <a:rPr lang="en-US" sz="3600" dirty="0" smtClean="0">
                <a:latin typeface="+mn-lt"/>
              </a:rPr>
            </a:br>
            <a:r>
              <a:rPr lang="en-US" sz="3600" dirty="0" smtClean="0">
                <a:latin typeface="+mn-lt"/>
              </a:rPr>
              <a:t>short loans /</a:t>
            </a:r>
            <a:br>
              <a:rPr lang="en-US" sz="3600" dirty="0" smtClean="0">
                <a:latin typeface="+mn-lt"/>
              </a:rPr>
            </a:br>
            <a:r>
              <a:rPr lang="en-US" sz="3600" dirty="0" smtClean="0">
                <a:latin typeface="+mn-lt"/>
              </a:rPr>
              <a:t>course reserves</a:t>
            </a:r>
            <a:br>
              <a:rPr lang="en-US" sz="3600" dirty="0" smtClean="0">
                <a:latin typeface="+mn-lt"/>
              </a:rPr>
            </a:br>
            <a:endParaRPr lang="en-US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046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1752597" y="364330"/>
            <a:ext cx="8668657" cy="1143000"/>
          </a:xfrm>
        </p:spPr>
        <p:txBody>
          <a:bodyPr>
            <a:noAutofit/>
          </a:bodyPr>
          <a:lstStyle/>
          <a:p>
            <a:r>
              <a:rPr lang="en-US" altLang="en-US" sz="5400" dirty="0">
                <a:latin typeface="Tempus Sans ITC" panose="04020404030D07020202" pitchFamily="82" charset="0"/>
              </a:rPr>
              <a:t>Access Short Loans/Course Reserves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665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02" y="1828799"/>
            <a:ext cx="11722261" cy="3949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1052945" y="2286001"/>
            <a:ext cx="1998045" cy="144087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ZA"/>
          </a:p>
        </p:txBody>
      </p:sp>
      <p:sp>
        <p:nvSpPr>
          <p:cNvPr id="6" name="Rounded Rectangular Callout 5"/>
          <p:cNvSpPr/>
          <p:nvPr/>
        </p:nvSpPr>
        <p:spPr>
          <a:xfrm>
            <a:off x="6021243" y="3427701"/>
            <a:ext cx="5090101" cy="1714500"/>
          </a:xfrm>
          <a:prstGeom prst="wedgeRoundRectCallout">
            <a:avLst>
              <a:gd name="adj1" fmla="val -119480"/>
              <a:gd name="adj2" fmla="val -6566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ZA" sz="2800" dirty="0">
                <a:solidFill>
                  <a:schemeClr val="bg1"/>
                </a:solidFill>
                <a:latin typeface="Tempus Sans ITC" panose="04020404030D07020202" pitchFamily="82" charset="0"/>
              </a:rPr>
              <a:t>You can either search by course code or by lecturer’s name</a:t>
            </a:r>
          </a:p>
        </p:txBody>
      </p:sp>
    </p:spTree>
    <p:extLst>
      <p:ext uri="{BB962C8B-B14F-4D97-AF65-F5344CB8AC3E}">
        <p14:creationId xmlns:p14="http://schemas.microsoft.com/office/powerpoint/2010/main" val="120320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198" y="155576"/>
            <a:ext cx="11967802" cy="75882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ZA" dirty="0" smtClean="0">
                <a:latin typeface="Tempus Sans ITC" panose="04020404030D07020202" pitchFamily="82" charset="0"/>
              </a:rPr>
              <a:t>Example of items on Short Loan</a:t>
            </a:r>
            <a:endParaRPr lang="en-ZA" dirty="0">
              <a:latin typeface="Tempus Sans ITC" panose="04020404030D07020202" pitchFamily="82" charset="0"/>
            </a:endParaRP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>
          <a:xfrm>
            <a:off x="1825625" y="1527175"/>
            <a:ext cx="8504238" cy="4572000"/>
          </a:xfrm>
        </p:spPr>
        <p:txBody>
          <a:bodyPr/>
          <a:lstStyle/>
          <a:p>
            <a:pPr eaLnBrk="1" hangingPunct="1"/>
            <a:endParaRPr lang="en-ZA" altLang="en-US" smtClean="0"/>
          </a:p>
        </p:txBody>
      </p:sp>
      <p:pic>
        <p:nvPicPr>
          <p:cNvPr id="675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98" y="863554"/>
            <a:ext cx="11707090" cy="5899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077743" y="1019175"/>
            <a:ext cx="5853545" cy="15696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ZA" alt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You need the following information:</a:t>
            </a:r>
            <a:endParaRPr lang="en-ZA" altLang="en-US" sz="24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ZA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Lecturer’s name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ZA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Books: shelf no.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ZA" altLang="en-US" sz="2400" dirty="0">
                <a:solidFill>
                  <a:schemeClr val="bg1"/>
                </a:solidFill>
                <a:latin typeface="Times New Roman" panose="02020603050405020304" pitchFamily="18" charset="0"/>
              </a:rPr>
              <a:t>Articles, class notes: box no.</a:t>
            </a:r>
          </a:p>
        </p:txBody>
      </p:sp>
      <p:sp>
        <p:nvSpPr>
          <p:cNvPr id="5" name="Rectangle 4"/>
          <p:cNvSpPr/>
          <p:nvPr/>
        </p:nvSpPr>
        <p:spPr>
          <a:xfrm>
            <a:off x="1243808" y="1464686"/>
            <a:ext cx="2289101" cy="59964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301346" y="3668332"/>
            <a:ext cx="4629942" cy="71408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01346" y="5284474"/>
            <a:ext cx="4629942" cy="65912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53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0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365011" y="2049118"/>
            <a:ext cx="5576341" cy="3981091"/>
          </a:xfrm>
          <a:solidFill>
            <a:schemeClr val="bg1"/>
          </a:solidFill>
        </p:spPr>
        <p:txBody>
          <a:bodyPr/>
          <a:lstStyle/>
          <a:p>
            <a:r>
              <a:rPr lang="en-US" sz="4000" dirty="0" smtClean="0">
                <a:latin typeface="+mn-lt"/>
                <a:cs typeface="Segoe UI Semilight" panose="020B0402040204020203" pitchFamily="34" charset="0"/>
              </a:rPr>
              <a:t/>
            </a:r>
            <a:br>
              <a:rPr lang="en-US" sz="4000" dirty="0" smtClean="0">
                <a:latin typeface="+mn-lt"/>
                <a:cs typeface="Segoe UI Semilight" panose="020B0402040204020203" pitchFamily="34" charset="0"/>
              </a:rPr>
            </a:br>
            <a:r>
              <a:rPr lang="en-US" sz="4000" dirty="0" smtClean="0">
                <a:latin typeface="+mn-lt"/>
                <a:cs typeface="Segoe UI Semilight" panose="020B0402040204020203" pitchFamily="34" charset="0"/>
              </a:rPr>
              <a:t>How to create </a:t>
            </a:r>
            <a:br>
              <a:rPr lang="en-US" sz="4000" dirty="0" smtClean="0">
                <a:latin typeface="+mn-lt"/>
                <a:cs typeface="Segoe UI Semilight" panose="020B0402040204020203" pitchFamily="34" charset="0"/>
              </a:rPr>
            </a:br>
            <a:r>
              <a:rPr lang="en-US" sz="4000" dirty="0" smtClean="0">
                <a:latin typeface="+mn-lt"/>
                <a:cs typeface="Segoe UI Semilight" panose="020B0402040204020203" pitchFamily="34" charset="0"/>
              </a:rPr>
              <a:t>a </a:t>
            </a:r>
            <a:r>
              <a:rPr lang="en-US" sz="4000" dirty="0" smtClean="0">
                <a:solidFill>
                  <a:srgbClr val="FF0000"/>
                </a:solidFill>
                <a:latin typeface="Segoe UI Semibold" panose="020B0702040204020203" pitchFamily="34" charset="0"/>
                <a:cs typeface="Segoe UI Semilight" panose="020B0402040204020203" pitchFamily="34" charset="0"/>
              </a:rPr>
              <a:t>pin</a:t>
            </a:r>
            <a:br>
              <a:rPr lang="en-US" sz="4000" dirty="0" smtClean="0">
                <a:solidFill>
                  <a:srgbClr val="FF0000"/>
                </a:solidFill>
                <a:latin typeface="Segoe UI Semibold" panose="020B0702040204020203" pitchFamily="34" charset="0"/>
                <a:cs typeface="Segoe UI Semilight" panose="020B0402040204020203" pitchFamily="34" charset="0"/>
              </a:rPr>
            </a:br>
            <a:r>
              <a:rPr lang="en-US" sz="4000" dirty="0" smtClean="0">
                <a:solidFill>
                  <a:srgbClr val="FF0000"/>
                </a:solidFill>
                <a:latin typeface="Segoe UI Semibold" panose="020B07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4000" dirty="0" smtClean="0">
                <a:latin typeface="+mn-lt"/>
                <a:cs typeface="Segoe UI Semilight" panose="020B0402040204020203" pitchFamily="34" charset="0"/>
              </a:rPr>
              <a:t>in the </a:t>
            </a:r>
            <a:br>
              <a:rPr lang="en-US" sz="4000" dirty="0" smtClean="0">
                <a:latin typeface="+mn-lt"/>
                <a:cs typeface="Segoe UI Semilight" panose="020B0402040204020203" pitchFamily="34" charset="0"/>
              </a:rPr>
            </a:br>
            <a:r>
              <a:rPr lang="en-US" sz="4000" dirty="0" smtClean="0">
                <a:latin typeface="+mn-lt"/>
                <a:cs typeface="Segoe UI Semilight" panose="020B0402040204020203" pitchFamily="34" charset="0"/>
              </a:rPr>
              <a:t>classic catalogue </a:t>
            </a:r>
            <a:endParaRPr lang="en-US" sz="4000" dirty="0">
              <a:latin typeface="+mn-lt"/>
              <a:cs typeface="Segoe UI Semilight" panose="020B0402040204020203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074103" y="603504"/>
            <a:ext cx="6933024" cy="5650992"/>
          </a:xfrm>
        </p:spPr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103" y="685800"/>
            <a:ext cx="6933024" cy="556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23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Library membership</a:t>
            </a:r>
            <a:endParaRPr lang="en-US" sz="4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5" b="12515"/>
          <a:stretch>
            <a:fillRect/>
          </a:stretch>
        </p:blipFill>
        <p:spPr>
          <a:xfrm>
            <a:off x="4682087" y="603504"/>
            <a:ext cx="6933024" cy="5650992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21787">
            <a:off x="5959957" y="849724"/>
            <a:ext cx="3029678" cy="1505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658527">
            <a:off x="6999459" y="3174844"/>
            <a:ext cx="1308456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empus Sans ITC" panose="04020404030D07020202" pitchFamily="82" charset="0"/>
              </a:rPr>
              <a:t>Borrowing books</a:t>
            </a:r>
            <a:endParaRPr lang="en-US" sz="2000" b="1" dirty="0">
              <a:latin typeface="Tempus Sans ITC" panose="04020404030D07020202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0780873">
            <a:off x="8520545" y="4245767"/>
            <a:ext cx="12192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Tempus Sans ITC" panose="04020404030D07020202" pitchFamily="82" charset="0"/>
              </a:rPr>
              <a:t>Overdue Charges</a:t>
            </a:r>
            <a:endParaRPr lang="en-US" sz="2000" dirty="0">
              <a:solidFill>
                <a:schemeClr val="tx1">
                  <a:lumMod val="75000"/>
                </a:schemeClr>
              </a:solidFill>
              <a:latin typeface="Tempus Sans ITC" panose="04020404030D07020202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20697898">
            <a:off x="6926500" y="4444287"/>
            <a:ext cx="1316955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empus Sans ITC" panose="04020404030D07020202" pitchFamily="82" charset="0"/>
              </a:rPr>
              <a:t>Short Loans</a:t>
            </a:r>
            <a:endParaRPr lang="en-US" sz="2000" b="1" dirty="0">
              <a:latin typeface="Tempus Sans ITC" panose="04020404030D07020202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21299002">
            <a:off x="8461315" y="2983612"/>
            <a:ext cx="1236472" cy="707886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empus Sans ITC" panose="04020404030D07020202" pitchFamily="82" charset="0"/>
              </a:rPr>
              <a:t>Renewing books</a:t>
            </a:r>
            <a:endParaRPr lang="en-US" sz="2000" dirty="0">
              <a:solidFill>
                <a:schemeClr val="bg1"/>
              </a:solidFill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67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43200" y="-265113"/>
            <a:ext cx="8534400" cy="156051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ZA" dirty="0" smtClean="0">
                <a:solidFill>
                  <a:schemeClr val="tx1">
                    <a:lumMod val="50000"/>
                  </a:schemeClr>
                </a:solidFill>
                <a:latin typeface="Tempus Sans ITC" panose="04020404030D07020202" pitchFamily="82" charset="0"/>
              </a:rPr>
              <a:t>With a Library PIN:</a:t>
            </a:r>
            <a:endParaRPr lang="en-ZA" dirty="0">
              <a:solidFill>
                <a:schemeClr val="tx1">
                  <a:lumMod val="50000"/>
                </a:schemeClr>
              </a:solidFill>
              <a:latin typeface="Tempus Sans ITC" panose="04020404030D07020202" pitchFamily="82" charset="0"/>
            </a:endParaRPr>
          </a:p>
        </p:txBody>
      </p:sp>
      <p:sp>
        <p:nvSpPr>
          <p:cNvPr id="50179" name="Content Placeholder 1"/>
          <p:cNvSpPr>
            <a:spLocks noGrp="1"/>
          </p:cNvSpPr>
          <p:nvPr>
            <p:ph idx="1"/>
          </p:nvPr>
        </p:nvSpPr>
        <p:spPr>
          <a:xfrm>
            <a:off x="419724" y="1295400"/>
            <a:ext cx="11617378" cy="5801194"/>
          </a:xfrm>
        </p:spPr>
        <p:txBody>
          <a:bodyPr>
            <a:normAutofit/>
          </a:bodyPr>
          <a:lstStyle/>
          <a:p>
            <a:pPr eaLnBrk="1" hangingPunct="1"/>
            <a:r>
              <a:rPr lang="en-ZA" altLang="en-US" sz="3200" dirty="0">
                <a:latin typeface="Tempus Sans ITC" panose="04020404030D07020202" pitchFamily="82" charset="0"/>
              </a:rPr>
              <a:t>You can request items </a:t>
            </a:r>
            <a:r>
              <a:rPr lang="en-ZA" altLang="en-US" sz="3200" dirty="0" smtClean="0">
                <a:latin typeface="Tempus Sans ITC" panose="04020404030D07020202" pitchFamily="82" charset="0"/>
              </a:rPr>
              <a:t>that are out </a:t>
            </a:r>
            <a:r>
              <a:rPr lang="en-ZA" altLang="en-US" sz="3200" dirty="0">
                <a:latin typeface="Tempus Sans ITC" panose="04020404030D07020202" pitchFamily="82" charset="0"/>
              </a:rPr>
              <a:t>on </a:t>
            </a:r>
            <a:r>
              <a:rPr lang="en-ZA" altLang="en-US" sz="3200" dirty="0" smtClean="0">
                <a:latin typeface="Tempus Sans ITC" panose="04020404030D07020202" pitchFamily="82" charset="0"/>
              </a:rPr>
              <a:t>loan</a:t>
            </a:r>
          </a:p>
          <a:p>
            <a:pPr eaLnBrk="1" hangingPunct="1"/>
            <a:r>
              <a:rPr lang="en-ZA" altLang="en-US" sz="3200" dirty="0" smtClean="0">
                <a:latin typeface="Tempus Sans ITC" panose="04020404030D07020202" pitchFamily="82" charset="0"/>
              </a:rPr>
              <a:t>You can request items from other Campuses</a:t>
            </a:r>
            <a:endParaRPr lang="en-ZA" altLang="en-US" sz="3200" dirty="0">
              <a:latin typeface="Tempus Sans ITC" panose="04020404030D07020202" pitchFamily="82" charset="0"/>
            </a:endParaRPr>
          </a:p>
          <a:p>
            <a:pPr eaLnBrk="1" hangingPunct="1"/>
            <a:r>
              <a:rPr lang="en-ZA" altLang="en-US" sz="3200" dirty="0">
                <a:latin typeface="Tempus Sans ITC" panose="04020404030D07020202" pitchFamily="82" charset="0"/>
              </a:rPr>
              <a:t>You can view full records in </a:t>
            </a:r>
            <a:r>
              <a:rPr lang="en-ZA" altLang="en-US" sz="3200" dirty="0" err="1">
                <a:latin typeface="Tempus Sans ITC" panose="04020404030D07020202" pitchFamily="82" charset="0"/>
              </a:rPr>
              <a:t>FindPlus</a:t>
            </a:r>
            <a:r>
              <a:rPr lang="en-ZA" altLang="en-US" sz="3200" dirty="0">
                <a:latin typeface="Tempus Sans ITC" panose="04020404030D07020202" pitchFamily="82" charset="0"/>
              </a:rPr>
              <a:t> when you are off campus</a:t>
            </a:r>
          </a:p>
          <a:p>
            <a:pPr eaLnBrk="1" hangingPunct="1"/>
            <a:r>
              <a:rPr lang="en-ZA" altLang="en-US" sz="3200" dirty="0">
                <a:latin typeface="Tempus Sans ITC" panose="04020404030D07020202" pitchFamily="82" charset="0"/>
              </a:rPr>
              <a:t>You can access the Library’s databases when you are off campus</a:t>
            </a:r>
          </a:p>
        </p:txBody>
      </p:sp>
      <p:pic>
        <p:nvPicPr>
          <p:cNvPr id="13316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4080807"/>
            <a:ext cx="1818807" cy="2356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885" y="4041776"/>
            <a:ext cx="2460365" cy="293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86823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9743" y="73026"/>
            <a:ext cx="11017771" cy="10668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ZA" b="1" dirty="0" smtClean="0">
                <a:solidFill>
                  <a:schemeClr val="tx1">
                    <a:lumMod val="50000"/>
                  </a:schemeClr>
                </a:solidFill>
                <a:latin typeface="Tempus Sans ITC" panose="04020404030D07020202" pitchFamily="82" charset="0"/>
              </a:rPr>
              <a:t>You first need to register @ Library</a:t>
            </a:r>
            <a:endParaRPr lang="en-ZA" b="1" dirty="0">
              <a:solidFill>
                <a:schemeClr val="tx1">
                  <a:lumMod val="50000"/>
                </a:schemeClr>
              </a:solidFill>
              <a:latin typeface="Tempus Sans ITC" panose="04020404030D07020202" pitchFamily="82" charset="0"/>
            </a:endParaRPr>
          </a:p>
        </p:txBody>
      </p:sp>
      <p:sp>
        <p:nvSpPr>
          <p:cNvPr id="34819" name="Content Placeholder 1"/>
          <p:cNvSpPr>
            <a:spLocks noGrp="1"/>
          </p:cNvSpPr>
          <p:nvPr>
            <p:ph idx="1"/>
          </p:nvPr>
        </p:nvSpPr>
        <p:spPr>
          <a:xfrm>
            <a:off x="389743" y="1446213"/>
            <a:ext cx="11587398" cy="4525962"/>
          </a:xfrm>
        </p:spPr>
        <p:txBody>
          <a:bodyPr/>
          <a:lstStyle/>
          <a:p>
            <a:pPr eaLnBrk="1" hangingPunct="1"/>
            <a:r>
              <a:rPr lang="en-ZA" altLang="en-US" sz="3600" dirty="0">
                <a:latin typeface="Tempus Sans ITC" panose="04020404030D07020202" pitchFamily="82" charset="0"/>
              </a:rPr>
              <a:t>You must register at any NMMU Library with your valid student/staff card</a:t>
            </a:r>
          </a:p>
          <a:p>
            <a:pPr eaLnBrk="1" hangingPunct="1"/>
            <a:r>
              <a:rPr lang="en-ZA" altLang="en-US" sz="3600" dirty="0">
                <a:latin typeface="Tempus Sans ITC" panose="04020404030D07020202" pitchFamily="82" charset="0"/>
              </a:rPr>
              <a:t>Students must register at the Library at the beginning of each academic year </a:t>
            </a:r>
          </a:p>
          <a:p>
            <a:pPr eaLnBrk="1" hangingPunct="1"/>
            <a:endParaRPr lang="en-ZA" altLang="en-US" dirty="0" smtClean="0"/>
          </a:p>
        </p:txBody>
      </p:sp>
      <p:pic>
        <p:nvPicPr>
          <p:cNvPr id="5" name="Picture 5" descr="Orientation 2009 005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355470" y="3709194"/>
            <a:ext cx="5655944" cy="3001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94119724"/>
      </p:ext>
    </p:extLst>
  </p:cSld>
  <p:clrMapOvr>
    <a:masterClrMapping/>
  </p:clrMapOvr>
  <p:transition advTm="131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752600" y="115892"/>
            <a:ext cx="8686800" cy="826217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atin typeface="Tempus Sans ITC" panose="04020404030D07020202" pitchFamily="82" charset="0"/>
              </a:rPr>
              <a:t>Go to Classic Catalogue</a:t>
            </a:r>
            <a:endParaRPr lang="en-US" sz="6000" b="1" dirty="0">
              <a:latin typeface="Tempus Sans ITC" panose="04020404030D07020202" pitchFamily="82" charset="0"/>
            </a:endParaRPr>
          </a:p>
        </p:txBody>
      </p:sp>
      <p:pic>
        <p:nvPicPr>
          <p:cNvPr id="6" name="Picture Placeholder 6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/>
          <a:srcRect t="8125" b="8125"/>
          <a:stretch>
            <a:fillRect/>
          </a:stretch>
        </p:blipFill>
        <p:spPr>
          <a:xfrm>
            <a:off x="600980" y="849401"/>
            <a:ext cx="10731584" cy="60337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62" y="1825027"/>
            <a:ext cx="2369019" cy="166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1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7087" y="36826"/>
            <a:ext cx="7290054" cy="862584"/>
          </a:xfrm>
        </p:spPr>
        <p:txBody>
          <a:bodyPr/>
          <a:lstStyle/>
          <a:p>
            <a:pPr algn="ctr"/>
            <a:r>
              <a:rPr lang="en-US" dirty="0" smtClean="0">
                <a:latin typeface="Tempus Sans ITC" panose="04020404030D07020202" pitchFamily="82" charset="0"/>
              </a:rPr>
              <a:t>Creating a pin</a:t>
            </a:r>
            <a:endParaRPr lang="en-US" dirty="0">
              <a:latin typeface="Tempus Sans ITC" panose="04020404030D07020202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28" y="749508"/>
            <a:ext cx="10867869" cy="6153463"/>
          </a:xfrm>
        </p:spPr>
      </p:pic>
      <p:sp>
        <p:nvSpPr>
          <p:cNvPr id="5" name="Right Arrow 4"/>
          <p:cNvSpPr/>
          <p:nvPr/>
        </p:nvSpPr>
        <p:spPr>
          <a:xfrm>
            <a:off x="2307087" y="1352375"/>
            <a:ext cx="4572000" cy="169062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07087" y="1981152"/>
            <a:ext cx="43271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empus Sans ITC" panose="04020404030D07020202" pitchFamily="82" charset="0"/>
              </a:rPr>
              <a:t>Click on: Login to My Library Record </a:t>
            </a:r>
          </a:p>
        </p:txBody>
      </p:sp>
    </p:spTree>
    <p:extLst>
      <p:ext uri="{BB962C8B-B14F-4D97-AF65-F5344CB8AC3E}">
        <p14:creationId xmlns:p14="http://schemas.microsoft.com/office/powerpoint/2010/main" val="223487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7636" y="0"/>
            <a:ext cx="7677150" cy="1014984"/>
          </a:xfrm>
        </p:spPr>
        <p:txBody>
          <a:bodyPr/>
          <a:lstStyle/>
          <a:p>
            <a:pPr algn="ctr"/>
            <a:r>
              <a:rPr lang="en-US" dirty="0" smtClean="0">
                <a:latin typeface="Tempus Sans ITC" panose="04020404030D07020202" pitchFamily="82" charset="0"/>
              </a:rPr>
              <a:t>Creating a pin</a:t>
            </a:r>
            <a:endParaRPr lang="en-US" dirty="0">
              <a:latin typeface="Tempus Sans ITC" panose="04020404030D07020202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61" y="1014984"/>
            <a:ext cx="11825071" cy="5565698"/>
          </a:xfrm>
        </p:spPr>
      </p:pic>
    </p:spTree>
    <p:extLst>
      <p:ext uri="{BB962C8B-B14F-4D97-AF65-F5344CB8AC3E}">
        <p14:creationId xmlns:p14="http://schemas.microsoft.com/office/powerpoint/2010/main" val="245961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2338" y="0"/>
            <a:ext cx="7290054" cy="93878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Tempus Sans ITC" panose="04020404030D07020202" pitchFamily="82" charset="0"/>
              </a:rPr>
              <a:t>Creating a pin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33" y="779489"/>
            <a:ext cx="11392524" cy="4745726"/>
          </a:xfrm>
        </p:spPr>
      </p:pic>
      <p:sp>
        <p:nvSpPr>
          <p:cNvPr id="8" name="Rectangle 7"/>
          <p:cNvSpPr/>
          <p:nvPr/>
        </p:nvSpPr>
        <p:spPr>
          <a:xfrm>
            <a:off x="404734" y="5559273"/>
            <a:ext cx="111376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next screen will show your Library record. You can now click on 		    at the top of the screen	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337" y="5525215"/>
            <a:ext cx="1222410" cy="57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27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825" y="180068"/>
            <a:ext cx="10058400" cy="92962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empus Sans ITC" panose="04020404030D07020202" pitchFamily="82" charset="0"/>
              </a:rPr>
              <a:t>Off campus access with library pin</a:t>
            </a:r>
            <a:endParaRPr lang="en-US" dirty="0">
              <a:latin typeface="Tempus Sans ITC" panose="04020404030D07020202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771" y="3030249"/>
            <a:ext cx="11422505" cy="38277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42405" y="1109691"/>
            <a:ext cx="11827239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empus Sans ITC" panose="04020404030D07020202" pitchFamily="82" charset="0"/>
              </a:rPr>
              <a:t>When you search </a:t>
            </a:r>
            <a:r>
              <a:rPr lang="en-US" sz="2800" dirty="0" err="1">
                <a:latin typeface="Tempus Sans ITC" panose="04020404030D07020202" pitchFamily="82" charset="0"/>
              </a:rPr>
              <a:t>FindPlus</a:t>
            </a:r>
            <a:r>
              <a:rPr lang="en-US" sz="2800" dirty="0">
                <a:latin typeface="Tempus Sans ITC" panose="04020404030D07020202" pitchFamily="82" charset="0"/>
              </a:rPr>
              <a:t> </a:t>
            </a:r>
            <a:r>
              <a:rPr lang="en-US" sz="2800" dirty="0" smtClean="0">
                <a:latin typeface="Tempus Sans ITC" panose="04020404030D07020202" pitchFamily="82" charset="0"/>
              </a:rPr>
              <a:t>and </a:t>
            </a:r>
            <a:r>
              <a:rPr lang="en-US" sz="2800" dirty="0" err="1" smtClean="0">
                <a:latin typeface="Tempus Sans ITC" panose="04020404030D07020202" pitchFamily="82" charset="0"/>
              </a:rPr>
              <a:t>Nmmu</a:t>
            </a:r>
            <a:r>
              <a:rPr lang="en-US" sz="2800" dirty="0" smtClean="0">
                <a:latin typeface="Tempus Sans ITC" panose="04020404030D07020202" pitchFamily="82" charset="0"/>
              </a:rPr>
              <a:t> databases off </a:t>
            </a:r>
            <a:r>
              <a:rPr lang="en-US" sz="2800" dirty="0">
                <a:latin typeface="Tempus Sans ITC" panose="04020404030D07020202" pitchFamily="82" charset="0"/>
              </a:rPr>
              <a:t>campus and you click on certain tabs, the system will ask you to verify yourself on a screen similar to the one below.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empus Sans ITC" panose="04020404030D07020202" pitchFamily="82" charset="0"/>
              </a:rPr>
              <a:t>You have to enter your details as well as the PIN you created in the Classic Catalogue.</a:t>
            </a:r>
          </a:p>
        </p:txBody>
      </p:sp>
    </p:spTree>
    <p:extLst>
      <p:ext uri="{BB962C8B-B14F-4D97-AF65-F5344CB8AC3E}">
        <p14:creationId xmlns:p14="http://schemas.microsoft.com/office/powerpoint/2010/main" val="189938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24" b="24524"/>
          <a:stretch>
            <a:fillRect/>
          </a:stretch>
        </p:blipFill>
        <p:spPr>
          <a:xfrm>
            <a:off x="609600" y="666750"/>
            <a:ext cx="11088688" cy="5649913"/>
          </a:xfr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518348" y="1762416"/>
            <a:ext cx="7585023" cy="2614713"/>
          </a:xfrm>
          <a:solidFill>
            <a:schemeClr val="bg1"/>
          </a:solidFill>
        </p:spPr>
        <p:txBody>
          <a:bodyPr/>
          <a:lstStyle/>
          <a:p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000" dirty="0" smtClean="0"/>
              <a:t>Find books articles </a:t>
            </a:r>
            <a:r>
              <a:rPr lang="en-US" sz="4000" dirty="0" err="1" smtClean="0"/>
              <a:t>etc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in </a:t>
            </a:r>
            <a:br>
              <a:rPr lang="en-US" sz="4000" dirty="0" smtClean="0"/>
            </a:br>
            <a:r>
              <a:rPr lang="en-US" sz="4000" dirty="0" err="1" smtClean="0"/>
              <a:t>findplus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6559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169762"/>
            <a:ext cx="8686800" cy="772348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atin typeface="Tempus Sans ITC" panose="04020404030D07020202" pitchFamily="82" charset="0"/>
              </a:rPr>
              <a:t>Do a search in </a:t>
            </a:r>
            <a:r>
              <a:rPr lang="en-US" sz="6000" b="1" dirty="0" err="1">
                <a:latin typeface="Tempus Sans ITC" panose="04020404030D07020202" pitchFamily="82" charset="0"/>
              </a:rPr>
              <a:t>FindPlus</a:t>
            </a:r>
            <a:endParaRPr lang="en-US" sz="6000" b="1" dirty="0">
              <a:latin typeface="Tempus Sans ITC" panose="04020404030D07020202" pitchFamily="82" charset="0"/>
            </a:endParaRPr>
          </a:p>
        </p:txBody>
      </p:sp>
      <p:pic>
        <p:nvPicPr>
          <p:cNvPr id="4" name="Picture Placeholder 6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8125" b="8125"/>
          <a:stretch>
            <a:fillRect/>
          </a:stretch>
        </p:blipFill>
        <p:spPr>
          <a:xfrm>
            <a:off x="138545" y="942110"/>
            <a:ext cx="11914910" cy="59417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39563">
            <a:off x="3796143" y="3318032"/>
            <a:ext cx="2369019" cy="166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10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2801" y="-152400"/>
            <a:ext cx="7290054" cy="1143000"/>
          </a:xfrm>
        </p:spPr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dirty="0" smtClean="0">
                <a:latin typeface="Tempus Sans ITC" panose="04020404030D07020202" pitchFamily="82" charset="0"/>
              </a:rPr>
              <a:t>search </a:t>
            </a:r>
            <a:r>
              <a:rPr lang="en-US" dirty="0" err="1" smtClean="0">
                <a:latin typeface="Tempus Sans ITC" panose="04020404030D07020202" pitchFamily="82" charset="0"/>
              </a:rPr>
              <a:t>findplus</a:t>
            </a:r>
            <a:endParaRPr lang="en-US" dirty="0">
              <a:latin typeface="Tempus Sans ITC" panose="04020404030D070202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384" y="1562200"/>
            <a:ext cx="11471564" cy="520498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 smtClean="0">
                <a:latin typeface="Tempus Sans ITC" panose="04020404030D07020202" pitchFamily="82" charset="0"/>
              </a:rPr>
              <a:t>  </a:t>
            </a:r>
            <a:r>
              <a:rPr lang="en-US" sz="3200" dirty="0" smtClean="0">
                <a:latin typeface="Tempus Sans ITC" panose="04020404030D07020202" pitchFamily="82" charset="0"/>
              </a:rPr>
              <a:t>Enter </a:t>
            </a:r>
            <a:r>
              <a:rPr lang="en-US" sz="3200" dirty="0">
                <a:latin typeface="Tempus Sans ITC" panose="04020404030D07020202" pitchFamily="82" charset="0"/>
              </a:rPr>
              <a:t>a word or phrase in the Search text box, and then press </a:t>
            </a:r>
          </a:p>
          <a:p>
            <a:pPr marL="0" indent="0">
              <a:buNone/>
            </a:pPr>
            <a:endParaRPr lang="en-US" b="1" dirty="0" smtClean="0">
              <a:latin typeface="Tempus Sans ITC" panose="04020404030D07020202" pitchFamily="82" charset="0"/>
            </a:endParaRPr>
          </a:p>
          <a:p>
            <a:pPr marL="0" indent="0" algn="ctr">
              <a:buNone/>
            </a:pPr>
            <a:r>
              <a:rPr lang="en-US" b="1" dirty="0" smtClean="0">
                <a:latin typeface="Tempus Sans ITC" panose="04020404030D07020202" pitchFamily="82" charset="0"/>
              </a:rPr>
              <a:t>   </a:t>
            </a:r>
            <a:r>
              <a:rPr lang="en-US" sz="4400" b="1" dirty="0" smtClean="0">
                <a:latin typeface="Tempus Sans ITC" panose="04020404030D07020202" pitchFamily="82" charset="0"/>
              </a:rPr>
              <a:t>Search </a:t>
            </a:r>
            <a:r>
              <a:rPr lang="en-US" sz="4400" b="1" dirty="0">
                <a:latin typeface="Tempus Sans ITC" panose="04020404030D07020202" pitchFamily="82" charset="0"/>
              </a:rPr>
              <a:t>Terms</a:t>
            </a:r>
          </a:p>
          <a:p>
            <a:pPr marL="0" indent="0">
              <a:buNone/>
            </a:pPr>
            <a:r>
              <a:rPr lang="en-US" dirty="0" smtClean="0">
                <a:latin typeface="Tempus Sans ITC" panose="04020404030D07020202" pitchFamily="82" charset="0"/>
              </a:rPr>
              <a:t> 	</a:t>
            </a:r>
            <a:r>
              <a:rPr lang="en-US" sz="3200" dirty="0" smtClean="0">
                <a:latin typeface="Tempus Sans ITC" panose="04020404030D07020202" pitchFamily="82" charset="0"/>
              </a:rPr>
              <a:t>You </a:t>
            </a:r>
            <a:r>
              <a:rPr lang="en-US" sz="3200" dirty="0">
                <a:latin typeface="Tempus Sans ITC" panose="04020404030D07020202" pitchFamily="82" charset="0"/>
              </a:rPr>
              <a:t>can enter an author's name, a title, or keywords </a:t>
            </a:r>
            <a:r>
              <a:rPr lang="en-US" sz="3200" dirty="0" smtClean="0">
                <a:latin typeface="Tempus Sans ITC" panose="04020404030D07020202" pitchFamily="82" charset="0"/>
              </a:rPr>
              <a:t>	describing </a:t>
            </a:r>
            <a:r>
              <a:rPr lang="en-US" sz="3200" dirty="0">
                <a:latin typeface="Tempus Sans ITC" panose="04020404030D07020202" pitchFamily="82" charset="0"/>
              </a:rPr>
              <a:t>a  subject. </a:t>
            </a:r>
          </a:p>
          <a:p>
            <a:pPr marL="0" indent="0">
              <a:buNone/>
            </a:pPr>
            <a:r>
              <a:rPr lang="en-US" sz="3200" dirty="0" smtClean="0">
                <a:latin typeface="Tempus Sans ITC" panose="04020404030D07020202" pitchFamily="82" charset="0"/>
              </a:rPr>
              <a:t>	</a:t>
            </a:r>
            <a:r>
              <a:rPr lang="en-US" sz="3200" dirty="0" err="1" smtClean="0">
                <a:latin typeface="Tempus Sans ITC" panose="04020404030D07020202" pitchFamily="82" charset="0"/>
              </a:rPr>
              <a:t>FindPlus</a:t>
            </a:r>
            <a:r>
              <a:rPr lang="en-US" sz="3200" dirty="0" smtClean="0">
                <a:latin typeface="Tempus Sans ITC" panose="04020404030D07020202" pitchFamily="82" charset="0"/>
              </a:rPr>
              <a:t> </a:t>
            </a:r>
            <a:r>
              <a:rPr lang="en-US" sz="3200" dirty="0">
                <a:latin typeface="Tempus Sans ITC" panose="04020404030D07020202" pitchFamily="82" charset="0"/>
              </a:rPr>
              <a:t>returns a list of all the library resources that match </a:t>
            </a:r>
            <a:r>
              <a:rPr lang="en-US" sz="3200" dirty="0" smtClean="0">
                <a:latin typeface="Tempus Sans ITC" panose="04020404030D07020202" pitchFamily="82" charset="0"/>
              </a:rPr>
              <a:t>	your </a:t>
            </a:r>
            <a:r>
              <a:rPr lang="en-US" sz="3200" dirty="0">
                <a:latin typeface="Tempus Sans ITC" panose="04020404030D07020202" pitchFamily="82" charset="0"/>
              </a:rPr>
              <a:t>search terms.</a:t>
            </a:r>
          </a:p>
          <a:p>
            <a:pPr>
              <a:buFont typeface="Tahoma" panose="020B0604030504040204" pitchFamily="34" charset="0"/>
              <a:buChar char="◊"/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3781" y="2507674"/>
            <a:ext cx="1032167" cy="4157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6983" y="1056413"/>
            <a:ext cx="7053943" cy="771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72252">
            <a:off x="5667211" y="1745629"/>
            <a:ext cx="1173486" cy="82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25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6254" y="-15701"/>
            <a:ext cx="12025746" cy="1257300"/>
          </a:xfrm>
          <a:solidFill>
            <a:srgbClr val="F9FDD7"/>
          </a:solidFill>
        </p:spPr>
        <p:txBody>
          <a:bodyPr>
            <a:normAutofit/>
          </a:bodyPr>
          <a:lstStyle/>
          <a:p>
            <a:r>
              <a:rPr lang="en-US" sz="3800" dirty="0" smtClean="0">
                <a:latin typeface="Tempus Sans ITC" panose="04020404030D07020202" pitchFamily="82" charset="0"/>
              </a:rPr>
              <a:t>  What </a:t>
            </a:r>
            <a:r>
              <a:rPr lang="en-US" sz="3800" dirty="0">
                <a:latin typeface="Tempus Sans ITC" panose="04020404030D07020202" pitchFamily="82" charset="0"/>
              </a:rPr>
              <a:t>must I do to become a </a:t>
            </a:r>
            <a:r>
              <a:rPr lang="en-US" sz="3800" dirty="0" smtClean="0">
                <a:latin typeface="Tempus Sans ITC" panose="04020404030D07020202" pitchFamily="82" charset="0"/>
              </a:rPr>
              <a:t>library member</a:t>
            </a:r>
            <a:r>
              <a:rPr lang="en-US" sz="3800" dirty="0">
                <a:latin typeface="Tempus Sans ITC" panose="04020404030D07020202" pitchFamily="82" charset="0"/>
              </a:rPr>
              <a:t>?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 rot="300000">
            <a:off x="28954" y="1080987"/>
            <a:ext cx="5326085" cy="2918140"/>
          </a:xfrm>
        </p:spPr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 rot="21360000">
            <a:off x="465898" y="4111050"/>
            <a:ext cx="4389501" cy="2344446"/>
          </a:xfrm>
        </p:spPr>
      </p:sp>
      <p:pic>
        <p:nvPicPr>
          <p:cNvPr id="9" name="Picture 4" descr="HPIM0010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" b="660"/>
          <a:stretch>
            <a:fillRect/>
          </a:stretch>
        </p:blipFill>
        <p:spPr bwMode="auto">
          <a:xfrm>
            <a:off x="5389176" y="1241599"/>
            <a:ext cx="6070600" cy="4482757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 rot="342350">
            <a:off x="152365" y="1528177"/>
            <a:ext cx="632127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80000"/>
              <a:defRPr/>
            </a:pPr>
            <a:r>
              <a:rPr lang="en-US" sz="2200" b="1" dirty="0">
                <a:latin typeface="Arial" charset="0"/>
              </a:rPr>
              <a:t>Please</a:t>
            </a:r>
            <a:r>
              <a:rPr lang="en-US" sz="2200" dirty="0">
                <a:solidFill>
                  <a:srgbClr val="3333FF"/>
                </a:solidFill>
                <a:latin typeface="Arial" charset="0"/>
              </a:rPr>
              <a:t> </a:t>
            </a:r>
            <a:r>
              <a:rPr lang="en-US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333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register </a:t>
            </a:r>
            <a:r>
              <a:rPr lang="en-US" sz="2200" dirty="0">
                <a:latin typeface="Arial" charset="0"/>
              </a:rPr>
              <a:t>as a LIBRARY </a:t>
            </a:r>
            <a:r>
              <a:rPr lang="en-US" sz="2200" dirty="0" smtClean="0">
                <a:latin typeface="Arial" charset="0"/>
              </a:rPr>
              <a:t>USER</a:t>
            </a:r>
          </a:p>
          <a:p>
            <a:pPr>
              <a:buSzPct val="80000"/>
              <a:defRPr/>
            </a:pPr>
            <a:r>
              <a:rPr lang="en-US" sz="2200" dirty="0" smtClean="0">
                <a:latin typeface="Arial" charset="0"/>
              </a:rPr>
              <a:t>at </a:t>
            </a:r>
            <a:r>
              <a:rPr lang="en-US" sz="2200" dirty="0">
                <a:latin typeface="Arial" charset="0"/>
              </a:rPr>
              <a:t>the Circulation Desk</a:t>
            </a:r>
            <a:r>
              <a:rPr lang="en-US" sz="2200" dirty="0" smtClean="0">
                <a:latin typeface="Arial" charset="0"/>
              </a:rPr>
              <a:t>.</a:t>
            </a:r>
          </a:p>
          <a:p>
            <a:pPr>
              <a:buSzPct val="80000"/>
              <a:defRPr/>
            </a:pPr>
            <a:endParaRPr lang="en-US" sz="2200" dirty="0">
              <a:latin typeface="Arial" charset="0"/>
            </a:endParaRPr>
          </a:p>
          <a:p>
            <a:pPr>
              <a:buSzPct val="80000"/>
              <a:defRPr/>
            </a:pPr>
            <a:r>
              <a:rPr lang="en-US" sz="2200" dirty="0">
                <a:latin typeface="Arial" charset="0"/>
              </a:rPr>
              <a:t>Bring your </a:t>
            </a:r>
            <a:r>
              <a:rPr lang="en-US" sz="2200" b="1" dirty="0">
                <a:latin typeface="Arial" charset="0"/>
              </a:rPr>
              <a:t>student card </a:t>
            </a:r>
            <a:r>
              <a:rPr lang="en-US" sz="2200" dirty="0">
                <a:latin typeface="Arial" charset="0"/>
              </a:rPr>
              <a:t>to </a:t>
            </a:r>
            <a:r>
              <a:rPr lang="en-US" sz="2200" b="1" dirty="0">
                <a:latin typeface="Arial" charset="0"/>
              </a:rPr>
              <a:t>register </a:t>
            </a:r>
            <a:endParaRPr lang="en-US" sz="2200" b="1" dirty="0" smtClean="0">
              <a:latin typeface="Arial" charset="0"/>
            </a:endParaRPr>
          </a:p>
          <a:p>
            <a:pPr>
              <a:buSzPct val="80000"/>
              <a:defRPr/>
            </a:pPr>
            <a:r>
              <a:rPr lang="en-US" sz="2200" dirty="0" smtClean="0">
                <a:latin typeface="Arial" charset="0"/>
              </a:rPr>
              <a:t>for </a:t>
            </a:r>
            <a:r>
              <a:rPr lang="en-US" sz="2200" b="1" dirty="0" smtClean="0">
                <a:latin typeface="Arial" charset="0"/>
              </a:rPr>
              <a:t>first time </a:t>
            </a:r>
            <a:r>
              <a:rPr lang="en-US" sz="2200" dirty="0" smtClean="0">
                <a:latin typeface="Arial" charset="0"/>
              </a:rPr>
              <a:t>and</a:t>
            </a:r>
            <a:r>
              <a:rPr lang="en-US" sz="2200" b="1" dirty="0" smtClean="0">
                <a:latin typeface="Arial" charset="0"/>
              </a:rPr>
              <a:t> </a:t>
            </a:r>
            <a:r>
              <a:rPr lang="en-US" sz="2200" b="1" dirty="0">
                <a:latin typeface="Arial" charset="0"/>
              </a:rPr>
              <a:t>every year </a:t>
            </a:r>
            <a:r>
              <a:rPr lang="en-US" sz="2200" dirty="0">
                <a:latin typeface="Arial" charset="0"/>
              </a:rPr>
              <a:t>there-after</a:t>
            </a:r>
            <a:r>
              <a:rPr lang="en-US" sz="2200" b="1" dirty="0">
                <a:latin typeface="Arial" charset="0"/>
              </a:rPr>
              <a:t>.</a:t>
            </a:r>
            <a:r>
              <a:rPr lang="en-GB" sz="2200" dirty="0">
                <a:latin typeface="Arial" charset="0"/>
              </a:rPr>
              <a:t> </a:t>
            </a:r>
            <a:endParaRPr lang="en-GB" sz="2200" dirty="0" smtClean="0">
              <a:latin typeface="Arial" charset="0"/>
            </a:endParaRPr>
          </a:p>
          <a:p>
            <a:pPr>
              <a:buSzPct val="80000"/>
              <a:defRPr/>
            </a:pPr>
            <a:r>
              <a:rPr lang="en-GB" sz="2200" dirty="0" smtClean="0">
                <a:latin typeface="Arial" charset="0"/>
              </a:rPr>
              <a:t>Provide 2 different contact numbers.</a:t>
            </a:r>
            <a:endParaRPr lang="en-GB" sz="2200" dirty="0"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 rot="21269016">
            <a:off x="672532" y="4119926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2200" b="1" dirty="0">
                <a:latin typeface="Arial" charset="0"/>
              </a:rPr>
              <a:t>No CARD </a:t>
            </a:r>
            <a:endParaRPr lang="en-GB" sz="2200" b="1" dirty="0" smtClean="0">
              <a:latin typeface="Arial" charset="0"/>
            </a:endParaRPr>
          </a:p>
          <a:p>
            <a:pPr>
              <a:defRPr/>
            </a:pPr>
            <a:r>
              <a:rPr lang="en-GB" sz="2200" b="1" dirty="0" smtClean="0">
                <a:latin typeface="Arial" charset="0"/>
              </a:rPr>
              <a:t>= </a:t>
            </a:r>
            <a:r>
              <a:rPr lang="en-GB" sz="2200" b="1" dirty="0">
                <a:latin typeface="Arial" charset="0"/>
              </a:rPr>
              <a:t>No Library entrance </a:t>
            </a:r>
            <a:endParaRPr lang="en-GB" sz="2200" b="1" dirty="0" smtClean="0">
              <a:latin typeface="Arial" charset="0"/>
            </a:endParaRPr>
          </a:p>
          <a:p>
            <a:pPr>
              <a:defRPr/>
            </a:pPr>
            <a:r>
              <a:rPr lang="en-GB" sz="2200" b="1" dirty="0" smtClean="0">
                <a:latin typeface="Arial" charset="0"/>
              </a:rPr>
              <a:t>= </a:t>
            </a:r>
            <a:r>
              <a:rPr lang="en-GB" sz="2200" b="1" dirty="0">
                <a:latin typeface="Arial" charset="0"/>
              </a:rPr>
              <a:t>No </a:t>
            </a:r>
            <a:r>
              <a:rPr lang="en-GB" sz="2200" b="1" dirty="0" smtClean="0">
                <a:latin typeface="Arial" charset="0"/>
              </a:rPr>
              <a:t>books on loan</a:t>
            </a:r>
          </a:p>
          <a:p>
            <a:pPr>
              <a:defRPr/>
            </a:pPr>
            <a:r>
              <a:rPr lang="en-GB" sz="2200" b="1" dirty="0" smtClean="0">
                <a:latin typeface="Arial" charset="0"/>
              </a:rPr>
              <a:t>= </a:t>
            </a:r>
            <a:r>
              <a:rPr lang="en-GB" sz="2200" b="1" dirty="0">
                <a:latin typeface="Arial" charset="0"/>
              </a:rPr>
              <a:t>No </a:t>
            </a:r>
            <a:r>
              <a:rPr lang="en-GB" sz="2200" b="1" dirty="0" smtClean="0">
                <a:latin typeface="Arial" charset="0"/>
              </a:rPr>
              <a:t>computers</a:t>
            </a:r>
          </a:p>
          <a:p>
            <a:pPr>
              <a:defRPr/>
            </a:pPr>
            <a:r>
              <a:rPr lang="en-GB" sz="2200" b="1" dirty="0" smtClean="0">
                <a:latin typeface="Arial" charset="0"/>
              </a:rPr>
              <a:t>= </a:t>
            </a:r>
            <a:r>
              <a:rPr lang="en-GB" sz="2200" b="1" dirty="0">
                <a:latin typeface="Arial" charset="0"/>
              </a:rPr>
              <a:t>No </a:t>
            </a:r>
            <a:r>
              <a:rPr lang="en-GB" sz="2200" b="1" dirty="0" smtClean="0">
                <a:latin typeface="Arial" charset="0"/>
              </a:rPr>
              <a:t>Services</a:t>
            </a:r>
          </a:p>
          <a:p>
            <a:pPr>
              <a:defRPr/>
            </a:pPr>
            <a:endParaRPr lang="en-GB" b="1" dirty="0">
              <a:latin typeface="Arial" charset="0"/>
            </a:endParaRPr>
          </a:p>
        </p:txBody>
      </p:sp>
      <p:pic>
        <p:nvPicPr>
          <p:cNvPr id="1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4294">
            <a:off x="3837709" y="4921796"/>
            <a:ext cx="789937" cy="1047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4336" y="4064557"/>
            <a:ext cx="4438282" cy="2924648"/>
          </a:xfrm>
          <a:prstGeom prst="rect">
            <a:avLst/>
          </a:prstGeom>
        </p:spPr>
      </p:pic>
      <p:sp>
        <p:nvSpPr>
          <p:cNvPr id="2" name="Rectangular Callout 1"/>
          <p:cNvSpPr/>
          <p:nvPr/>
        </p:nvSpPr>
        <p:spPr>
          <a:xfrm>
            <a:off x="5565040" y="1251226"/>
            <a:ext cx="6265001" cy="2719209"/>
          </a:xfrm>
          <a:prstGeom prst="wedgeRectCallout">
            <a:avLst/>
          </a:prstGeom>
          <a:solidFill>
            <a:schemeClr val="tx1">
              <a:lumMod val="60000"/>
              <a:lumOff val="40000"/>
            </a:schemeClr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 smtClean="0">
              <a:latin typeface="Segoe UI Semibold" panose="020B0702040204020203" pitchFamily="34" charset="0"/>
            </a:endParaRPr>
          </a:p>
          <a:p>
            <a:r>
              <a:rPr lang="en-US" sz="2800" dirty="0" smtClean="0">
                <a:latin typeface="Segoe UI Semibold" panose="020B0702040204020203" pitchFamily="34" charset="0"/>
              </a:rPr>
              <a:t>Please do not let other students use your student card.</a:t>
            </a:r>
          </a:p>
          <a:p>
            <a:r>
              <a:rPr lang="en-US" sz="2800" dirty="0" smtClean="0">
                <a:latin typeface="Segoe UI Semibold" panose="020B0702040204020203" pitchFamily="34" charset="0"/>
              </a:rPr>
              <a:t>You are responsible for all items issued on your card.</a:t>
            </a:r>
          </a:p>
          <a:p>
            <a:endParaRPr lang="en-US" sz="2800" dirty="0" smtClean="0">
              <a:latin typeface="Segoe UI Semibold" panose="020B0702040204020203" pitchFamily="34" charset="0"/>
            </a:endParaRPr>
          </a:p>
          <a:p>
            <a:endParaRPr lang="en-US" sz="2800" dirty="0">
              <a:latin typeface="Segoe UI Semibold" panose="020B0702040204020203" pitchFamily="34" charset="0"/>
            </a:endParaRPr>
          </a:p>
          <a:p>
            <a:endParaRPr lang="en-US" sz="2800" dirty="0">
              <a:latin typeface="Segoe UI Semibold" panose="020B0702040204020203" pitchFamily="34" charset="0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884" y="2801075"/>
            <a:ext cx="1376504" cy="115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60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227" y="-352281"/>
            <a:ext cx="10254343" cy="1921713"/>
          </a:xfrm>
        </p:spPr>
        <p:txBody>
          <a:bodyPr>
            <a:normAutofit/>
          </a:bodyPr>
          <a:lstStyle/>
          <a:p>
            <a:r>
              <a:rPr lang="en-US" sz="4800" dirty="0" err="1" smtClean="0">
                <a:solidFill>
                  <a:schemeClr val="accent3"/>
                </a:solidFill>
                <a:latin typeface="+mn-lt"/>
              </a:rPr>
              <a:t>Findplus</a:t>
            </a:r>
            <a:r>
              <a:rPr lang="en-US" sz="4800" dirty="0" smtClean="0">
                <a:latin typeface="+mn-lt"/>
              </a:rPr>
              <a:t>: Search results</a:t>
            </a:r>
            <a:endParaRPr lang="en-US" sz="4800" dirty="0">
              <a:latin typeface="+mn-lt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body" sz="quarter" idx="13"/>
          </p:nvPr>
        </p:nvSpPr>
        <p:spPr>
          <a:xfrm>
            <a:off x="4312103" y="1905000"/>
            <a:ext cx="6209393" cy="94337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609600" y="1098370"/>
            <a:ext cx="11030857" cy="5650773"/>
          </a:xfrm>
        </p:spPr>
      </p:sp>
      <p:sp>
        <p:nvSpPr>
          <p:cNvPr id="13" name="TextBox 12"/>
          <p:cNvSpPr txBox="1"/>
          <p:nvPr/>
        </p:nvSpPr>
        <p:spPr>
          <a:xfrm>
            <a:off x="1059544" y="1101347"/>
            <a:ext cx="10580913" cy="5312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289030"/>
            <a:ext cx="10769599" cy="5460113"/>
          </a:xfrm>
          <a:prstGeom prst="rect">
            <a:avLst/>
          </a:prstGeom>
        </p:spPr>
      </p:pic>
      <p:sp>
        <p:nvSpPr>
          <p:cNvPr id="5" name="Left-Right Arrow 4"/>
          <p:cNvSpPr/>
          <p:nvPr/>
        </p:nvSpPr>
        <p:spPr>
          <a:xfrm rot="21067909">
            <a:off x="3226132" y="2926763"/>
            <a:ext cx="5806601" cy="1929440"/>
          </a:xfrm>
          <a:prstGeom prst="leftRightArrow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2"/>
                </a:solidFill>
                <a:latin typeface="Tempus Sans ITC" panose="04020404030D07020202" pitchFamily="82" charset="0"/>
              </a:rPr>
              <a:t>Online journal article. </a:t>
            </a:r>
          </a:p>
          <a:p>
            <a:r>
              <a:rPr lang="en-US" sz="2800" b="1" dirty="0" smtClean="0">
                <a:solidFill>
                  <a:schemeClr val="tx2"/>
                </a:solidFill>
                <a:latin typeface="Tempus Sans ITC" panose="04020404030D07020202" pitchFamily="82" charset="0"/>
              </a:rPr>
              <a:t>Click on PDF to view.</a:t>
            </a:r>
            <a:endParaRPr lang="en-US" sz="2800" b="1" dirty="0">
              <a:solidFill>
                <a:schemeClr val="tx2"/>
              </a:solidFill>
              <a:latin typeface="Tempus Sans ITC" panose="04020404030D07020202" pitchFamily="82" charset="0"/>
            </a:endParaRPr>
          </a:p>
        </p:txBody>
      </p:sp>
      <p:sp>
        <p:nvSpPr>
          <p:cNvPr id="7" name="Up-Down Arrow 6"/>
          <p:cNvSpPr/>
          <p:nvPr/>
        </p:nvSpPr>
        <p:spPr>
          <a:xfrm>
            <a:off x="556550" y="2233534"/>
            <a:ext cx="3625706" cy="3815251"/>
          </a:xfrm>
          <a:prstGeom prst="upDownArrow">
            <a:avLst>
              <a:gd name="adj1" fmla="val 50000"/>
              <a:gd name="adj2" fmla="val 30982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Tempus Sans ITC" panose="04020404030D07020202" pitchFamily="82" charset="0"/>
              </a:rPr>
              <a:t>Printed Material (see next slide).</a:t>
            </a:r>
            <a:endParaRPr lang="en-US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42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793" y="-6246"/>
            <a:ext cx="10927830" cy="862584"/>
          </a:xfrm>
        </p:spPr>
        <p:txBody>
          <a:bodyPr>
            <a:normAutofit/>
          </a:bodyPr>
          <a:lstStyle/>
          <a:p>
            <a:r>
              <a:rPr lang="en-US" dirty="0">
                <a:latin typeface="Tempus Sans ITC" panose="04020404030D07020202" pitchFamily="82" charset="0"/>
              </a:rPr>
              <a:t>Search result list: printed material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4946" y="699684"/>
            <a:ext cx="11248808" cy="28941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69822" y="1653236"/>
            <a:ext cx="532437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1.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62201" y="2343661"/>
            <a:ext cx="532437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2.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4793" y="3663361"/>
            <a:ext cx="11117943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Tempus Sans ITC" panose="04020404030D07020202" pitchFamily="82" charset="0"/>
              </a:rPr>
              <a:t>Text and/or icon to indicate the type of material.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Tempus Sans ITC" panose="04020404030D07020202" pitchFamily="82" charset="0"/>
              </a:rPr>
              <a:t>When multiple copies are available, the list does not appear until you </a:t>
            </a:r>
            <a:r>
              <a:rPr lang="en-US" sz="2800" dirty="0" smtClean="0">
                <a:latin typeface="Tempus Sans ITC" panose="04020404030D07020202" pitchFamily="82" charset="0"/>
              </a:rPr>
              <a:t>click the title or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>
                <a:latin typeface="Tempus Sans ITC" panose="04020404030D07020202" pitchFamily="82" charset="0"/>
              </a:rPr>
              <a:t>This </a:t>
            </a:r>
            <a:r>
              <a:rPr lang="en-US" sz="2800" dirty="0">
                <a:latin typeface="Tempus Sans ITC" panose="04020404030D07020202" pitchFamily="82" charset="0"/>
              </a:rPr>
              <a:t>icon displays if one or more of the copies is on Short Loan or Study Collection.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latin typeface="Tempus Sans ITC" panose="04020404030D07020202" pitchFamily="82" charset="0"/>
              </a:rPr>
              <a:t>You can </a:t>
            </a:r>
            <a:r>
              <a:rPr lang="en-US" sz="2800" dirty="0" smtClean="0">
                <a:latin typeface="Tempus Sans ITC" panose="04020404030D07020202" pitchFamily="82" charset="0"/>
              </a:rPr>
              <a:t>request </a:t>
            </a:r>
            <a:r>
              <a:rPr lang="en-US" sz="2800" dirty="0">
                <a:latin typeface="Tempus Sans ITC" panose="04020404030D07020202" pitchFamily="82" charset="0"/>
              </a:rPr>
              <a:t>material </a:t>
            </a:r>
            <a:r>
              <a:rPr lang="en-US" sz="2800" dirty="0" smtClean="0">
                <a:latin typeface="Tempus Sans ITC" panose="04020404030D07020202" pitchFamily="82" charset="0"/>
              </a:rPr>
              <a:t>from other Campuses and “out </a:t>
            </a:r>
            <a:r>
              <a:rPr lang="en-US" sz="2800" dirty="0">
                <a:latin typeface="Tempus Sans ITC" panose="04020404030D07020202" pitchFamily="82" charset="0"/>
              </a:rPr>
              <a:t>on </a:t>
            </a:r>
            <a:r>
              <a:rPr lang="en-US" sz="2800" dirty="0" smtClean="0">
                <a:latin typeface="Tempus Sans ITC" panose="04020404030D07020202" pitchFamily="82" charset="0"/>
              </a:rPr>
              <a:t>loan” copies.</a:t>
            </a:r>
            <a:endParaRPr lang="en-US" sz="2800" dirty="0">
              <a:latin typeface="Tempus Sans ITC" panose="04020404030D07020202" pitchFamily="82" charset="0"/>
            </a:endParaRP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7278" y="4552527"/>
            <a:ext cx="1004879" cy="3972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39307" y="3026906"/>
            <a:ext cx="532437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3.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80069" y="999834"/>
            <a:ext cx="532437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4.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2650" y="3333750"/>
            <a:ext cx="266700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21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14" y="62110"/>
            <a:ext cx="12448975" cy="762000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schemeClr val="accent3"/>
                </a:solidFill>
                <a:latin typeface="+mn-lt"/>
              </a:rPr>
              <a:t>findplus</a:t>
            </a:r>
            <a:r>
              <a:rPr lang="en-US" sz="3200" dirty="0" smtClean="0">
                <a:latin typeface="+mn-lt"/>
              </a:rPr>
              <a:t> : multiple copies of print material</a:t>
            </a:r>
            <a:endParaRPr lang="en-US" sz="3200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4285" y="764150"/>
            <a:ext cx="11321142" cy="4002723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17714" y="4929435"/>
            <a:ext cx="11974286" cy="23198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err="1" smtClean="0">
                <a:solidFill>
                  <a:schemeClr val="tx2"/>
                </a:solidFill>
                <a:latin typeface="Tempus Sans ITC" panose="04020404030D07020202" pitchFamily="82" charset="0"/>
                <a:cs typeface="Arial" panose="020B0604020202020204" pitchFamily="34" charset="0"/>
              </a:rPr>
              <a:t>Untick</a:t>
            </a:r>
            <a:r>
              <a:rPr lang="en-US" sz="2400" b="1" dirty="0" smtClean="0">
                <a:solidFill>
                  <a:schemeClr val="tx2"/>
                </a:solidFill>
                <a:latin typeface="Tempus Sans ITC" panose="04020404030D07020202" pitchFamily="82" charset="0"/>
                <a:cs typeface="Arial" panose="020B0604020202020204" pitchFamily="34" charset="0"/>
              </a:rPr>
              <a:t> this option to view all copies.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tx2"/>
                </a:solidFill>
                <a:latin typeface="Tempus Sans ITC" panose="04020404030D07020202" pitchFamily="82" charset="0"/>
                <a:cs typeface="Arial" panose="020B0604020202020204" pitchFamily="34" charset="0"/>
              </a:rPr>
              <a:t>Check </a:t>
            </a:r>
            <a:r>
              <a:rPr lang="en-US" sz="2400" b="1" dirty="0">
                <a:solidFill>
                  <a:schemeClr val="tx2"/>
                </a:solidFill>
                <a:latin typeface="Tempus Sans ITC" panose="04020404030D07020202" pitchFamily="82" charset="0"/>
                <a:cs typeface="Arial" panose="020B0604020202020204" pitchFamily="34" charset="0"/>
              </a:rPr>
              <a:t>the Campus library (e.g. NMMU South, etc.) </a:t>
            </a:r>
            <a:r>
              <a:rPr lang="en-US" sz="2400" b="1" dirty="0" smtClean="0">
                <a:solidFill>
                  <a:schemeClr val="tx2"/>
                </a:solidFill>
                <a:latin typeface="Tempus Sans ITC" panose="04020404030D07020202" pitchFamily="82" charset="0"/>
                <a:cs typeface="Arial" panose="020B0604020202020204" pitchFamily="34" charset="0"/>
              </a:rPr>
              <a:t>as </a:t>
            </a:r>
            <a:r>
              <a:rPr lang="en-US" sz="2400" b="1" dirty="0">
                <a:solidFill>
                  <a:schemeClr val="tx2"/>
                </a:solidFill>
                <a:latin typeface="Tempus Sans ITC" panose="04020404030D07020202" pitchFamily="82" charset="0"/>
                <a:cs typeface="Arial" panose="020B0604020202020204" pitchFamily="34" charset="0"/>
              </a:rPr>
              <a:t>well as the collection (e.g. Short Loans, Open Shelves, etc.) in which the item is.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>
                <a:solidFill>
                  <a:schemeClr val="tx2"/>
                </a:solidFill>
                <a:latin typeface="Tempus Sans ITC" panose="04020404030D07020202" pitchFamily="82" charset="0"/>
                <a:cs typeface="Arial" panose="020B0604020202020204" pitchFamily="34" charset="0"/>
              </a:rPr>
              <a:t>Copies </a:t>
            </a:r>
            <a:r>
              <a:rPr lang="en-US" sz="2400" b="1" dirty="0">
                <a:solidFill>
                  <a:schemeClr val="tx2"/>
                </a:solidFill>
                <a:latin typeface="Tempus Sans ITC" panose="04020404030D07020202" pitchFamily="82" charset="0"/>
                <a:cs typeface="Arial" panose="020B0604020202020204" pitchFamily="34" charset="0"/>
              </a:rPr>
              <a:t>at other academic institutions in the Eastern Cape, </a:t>
            </a:r>
            <a:r>
              <a:rPr lang="en-US" sz="2400" b="1" dirty="0" smtClean="0">
                <a:solidFill>
                  <a:schemeClr val="tx2"/>
                </a:solidFill>
                <a:latin typeface="Tempus Sans ITC" panose="04020404030D07020202" pitchFamily="82" charset="0"/>
                <a:cs typeface="Arial" panose="020B0604020202020204" pitchFamily="34" charset="0"/>
              </a:rPr>
              <a:t>will </a:t>
            </a:r>
            <a:r>
              <a:rPr lang="en-US" sz="2400" b="1" dirty="0">
                <a:solidFill>
                  <a:schemeClr val="tx2"/>
                </a:solidFill>
                <a:latin typeface="Tempus Sans ITC" panose="04020404030D07020202" pitchFamily="82" charset="0"/>
                <a:cs typeface="Arial" panose="020B0604020202020204" pitchFamily="34" charset="0"/>
              </a:rPr>
              <a:t>also display.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chemeClr val="tx2"/>
                </a:solidFill>
                <a:latin typeface="Tempus Sans ITC" panose="04020404030D07020202" pitchFamily="82" charset="0"/>
                <a:cs typeface="Arial" panose="020B0604020202020204" pitchFamily="34" charset="0"/>
              </a:rPr>
              <a:t>Write down the call number (shelf address) of the item to be able to find item on shelf.</a:t>
            </a:r>
          </a:p>
          <a:p>
            <a:pPr>
              <a:lnSpc>
                <a:spcPct val="150000"/>
              </a:lnSpc>
            </a:pP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14636" y="1759251"/>
            <a:ext cx="532437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2.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7379" y="3786329"/>
            <a:ext cx="532437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3.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38638" y="1746758"/>
            <a:ext cx="532437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4.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46146" y="1182136"/>
            <a:ext cx="532437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1.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73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-36185" y="2273659"/>
            <a:ext cx="3693785" cy="3981091"/>
          </a:xfrm>
        </p:spPr>
        <p:txBody>
          <a:bodyPr/>
          <a:lstStyle/>
          <a:p>
            <a:r>
              <a:rPr lang="en-US" dirty="0" err="1" smtClean="0"/>
              <a:t>InfoWise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5883" b="5883"/>
          <a:stretch>
            <a:fillRect/>
          </a:stretch>
        </p:blipFill>
        <p:spPr>
          <a:xfrm>
            <a:off x="3599666" y="214581"/>
            <a:ext cx="8347495" cy="64947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545" y="4538957"/>
            <a:ext cx="1495520" cy="104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02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8417" y="2158583"/>
            <a:ext cx="7497062" cy="328970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19855" y="0"/>
            <a:ext cx="11752289" cy="1704927"/>
          </a:xfrm>
        </p:spPr>
        <p:txBody>
          <a:bodyPr>
            <a:normAutofit/>
          </a:bodyPr>
          <a:lstStyle/>
          <a:p>
            <a:r>
              <a:rPr lang="en-US" sz="5400" dirty="0" err="1" smtClean="0">
                <a:latin typeface="Tempus Sans ITC" panose="04020404030D07020202" pitchFamily="82" charset="0"/>
              </a:rPr>
              <a:t>InfoWise</a:t>
            </a:r>
            <a:r>
              <a:rPr lang="en-US" sz="5400" dirty="0" smtClean="0">
                <a:latin typeface="Tempus Sans ITC" panose="04020404030D07020202" pitchFamily="82" charset="0"/>
              </a:rPr>
              <a:t>: Login with your</a:t>
            </a:r>
          </a:p>
          <a:p>
            <a:r>
              <a:rPr lang="en-US" sz="5400" dirty="0" smtClean="0">
                <a:latin typeface="Tempus Sans ITC" panose="04020404030D07020202" pitchFamily="82" charset="0"/>
              </a:rPr>
              <a:t> NMMU username and password</a:t>
            </a:r>
            <a:endParaRPr lang="en-US" sz="5400" dirty="0"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95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 rot="188542">
            <a:off x="285815" y="2690798"/>
            <a:ext cx="3334142" cy="2136198"/>
          </a:xfrm>
        </p:spPr>
      </p:sp>
      <p:sp>
        <p:nvSpPr>
          <p:cNvPr id="3" name="Subtitle 2"/>
          <p:cNvSpPr>
            <a:spLocks noGrp="1"/>
          </p:cNvSpPr>
          <p:nvPr>
            <p:ph type="body" sz="quarter" idx="13"/>
          </p:nvPr>
        </p:nvSpPr>
        <p:spPr>
          <a:xfrm>
            <a:off x="336278" y="228061"/>
            <a:ext cx="3096470" cy="2080424"/>
          </a:xfrm>
        </p:spPr>
        <p:txBody>
          <a:bodyPr>
            <a:noAutofit/>
          </a:bodyPr>
          <a:lstStyle/>
          <a:p>
            <a:r>
              <a:rPr lang="en-US" sz="5000" b="1" dirty="0" err="1" smtClean="0">
                <a:solidFill>
                  <a:schemeClr val="accent5">
                    <a:lumMod val="75000"/>
                  </a:schemeClr>
                </a:solidFill>
                <a:latin typeface="Tempus Sans ITC" panose="04020404030D07020202" pitchFamily="82" charset="0"/>
              </a:rPr>
              <a:t>InfoWise</a:t>
            </a:r>
            <a:endParaRPr lang="en-US" sz="5000" b="1" dirty="0" smtClean="0">
              <a:solidFill>
                <a:schemeClr val="accent5">
                  <a:lumMod val="75000"/>
                </a:schemeClr>
              </a:solidFill>
              <a:latin typeface="Tempus Sans ITC" panose="04020404030D07020202" pitchFamily="82" charset="0"/>
            </a:endParaRPr>
          </a:p>
          <a:p>
            <a:r>
              <a:rPr lang="en-US" sz="5000" b="1" dirty="0" smtClean="0">
                <a:solidFill>
                  <a:schemeClr val="accent5">
                    <a:lumMod val="75000"/>
                  </a:schemeClr>
                </a:solidFill>
                <a:latin typeface="Tempus Sans ITC" panose="04020404030D07020202" pitchFamily="82" charset="0"/>
              </a:rPr>
              <a:t> Content</a:t>
            </a:r>
            <a:endParaRPr lang="en-US" sz="5000" b="1" dirty="0">
              <a:solidFill>
                <a:schemeClr val="accent5">
                  <a:lumMod val="75000"/>
                </a:schemeClr>
              </a:solidFill>
              <a:latin typeface="Tempus Sans ITC" panose="04020404030D07020202" pitchFamily="82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3745019" y="64168"/>
            <a:ext cx="4472495" cy="6629937"/>
          </a:xfrm>
        </p:spPr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 rot="21258896">
            <a:off x="8387857" y="886639"/>
            <a:ext cx="2937394" cy="1824628"/>
          </a:xfrm>
          <a:ln>
            <a:solidFill>
              <a:schemeClr val="accent6">
                <a:lumMod val="50000"/>
              </a:schemeClr>
            </a:solidFill>
          </a:ln>
        </p:spPr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7087">
            <a:off x="344724" y="2782543"/>
            <a:ext cx="3254957" cy="197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223" y="113752"/>
            <a:ext cx="4307889" cy="65803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94282">
            <a:off x="8526086" y="1026148"/>
            <a:ext cx="2662078" cy="1573673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90719" y="4830496"/>
            <a:ext cx="3950464" cy="19217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314994">
            <a:off x="8338857" y="3199417"/>
            <a:ext cx="3589417" cy="2816871"/>
          </a:xfrm>
          <a:prstGeom prst="rect">
            <a:avLst/>
          </a:prstGeom>
          <a:noFill/>
          <a:ln w="1270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39537">
            <a:off x="8436962" y="3252023"/>
            <a:ext cx="3453068" cy="26266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611">
            <a:off x="5290869" y="5246315"/>
            <a:ext cx="1495520" cy="104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6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68" y="989352"/>
            <a:ext cx="11936664" cy="6235907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752600" y="-131850"/>
            <a:ext cx="8686800" cy="1121202"/>
          </a:xfrm>
        </p:spPr>
        <p:txBody>
          <a:bodyPr>
            <a:normAutofit/>
          </a:bodyPr>
          <a:lstStyle/>
          <a:p>
            <a:r>
              <a:rPr lang="en-US" sz="6000" b="1" dirty="0" err="1" smtClean="0">
                <a:latin typeface="Tempus Sans ITC" panose="04020404030D07020202" pitchFamily="82" charset="0"/>
              </a:rPr>
              <a:t>InfoWise</a:t>
            </a:r>
            <a:endParaRPr lang="en-US" sz="6000" b="1" dirty="0">
              <a:latin typeface="Tempus Sans ITC" panose="04020404030D07020202" pitchFamily="8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47064">
            <a:off x="192374" y="4830471"/>
            <a:ext cx="1495520" cy="104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68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72" y="838106"/>
            <a:ext cx="12137492" cy="57221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0"/>
            <a:ext cx="8686800" cy="838106"/>
          </a:xfrm>
        </p:spPr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chemeClr val="tx1"/>
                </a:solidFill>
                <a:latin typeface="Tempus Sans ITC" panose="04020404030D07020202" pitchFamily="82" charset="0"/>
              </a:rPr>
              <a:t>InfoWise</a:t>
            </a:r>
            <a:r>
              <a:rPr lang="en-US" sz="5400" b="1" dirty="0" smtClean="0">
                <a:solidFill>
                  <a:schemeClr val="tx1"/>
                </a:solidFill>
                <a:latin typeface="Tempus Sans ITC" panose="04020404030D07020202" pitchFamily="82" charset="0"/>
              </a:rPr>
              <a:t>: Online Exercise</a:t>
            </a:r>
            <a:endParaRPr lang="en-US" sz="5400" b="1" dirty="0">
              <a:solidFill>
                <a:schemeClr val="tx1"/>
              </a:solidFill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59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33815" y="2060310"/>
            <a:ext cx="3931920" cy="3981091"/>
          </a:xfrm>
        </p:spPr>
        <p:txBody>
          <a:bodyPr/>
          <a:lstStyle/>
          <a:p>
            <a:r>
              <a:rPr lang="en-US" dirty="0" smtClean="0"/>
              <a:t>NMMU Online databases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065735" y="145035"/>
            <a:ext cx="7845052" cy="6540578"/>
          </a:xfrm>
        </p:spPr>
      </p:sp>
      <p:pic>
        <p:nvPicPr>
          <p:cNvPr id="7" name="Picture Placeholder 6"/>
          <p:cNvPicPr>
            <a:picLocks noChangeAspect="1"/>
          </p:cNvPicPr>
          <p:nvPr/>
        </p:nvPicPr>
        <p:blipFill>
          <a:blip r:embed="rId2"/>
          <a:srcRect t="8125" b="8125"/>
          <a:stretch>
            <a:fillRect/>
          </a:stretch>
        </p:blipFill>
        <p:spPr>
          <a:xfrm>
            <a:off x="4065735" y="145035"/>
            <a:ext cx="7618635" cy="63756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6211">
            <a:off x="7330439" y="2035598"/>
            <a:ext cx="1495520" cy="104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36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239844" y="194873"/>
            <a:ext cx="7015396" cy="6460760"/>
          </a:xfrm>
        </p:spPr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43" y="194874"/>
            <a:ext cx="6889406" cy="6293170"/>
          </a:xfrm>
          <a:prstGeom prst="rect">
            <a:avLst/>
          </a:prstGeom>
        </p:spPr>
      </p:pic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5966085" y="479684"/>
            <a:ext cx="6041036" cy="6323976"/>
          </a:xfrm>
        </p:spPr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96000" y="626889"/>
            <a:ext cx="5911121" cy="5861155"/>
          </a:xfrm>
        </p:spPr>
        <p:txBody>
          <a:bodyPr/>
          <a:lstStyle/>
          <a:p>
            <a:r>
              <a:rPr lang="en-GB" sz="4000" b="1" dirty="0" smtClean="0">
                <a:solidFill>
                  <a:schemeClr val="tx2"/>
                </a:solidFill>
                <a:latin typeface="Tempus Sans ITC" panose="04020404030D07020202" pitchFamily="82" charset="0"/>
              </a:rPr>
              <a:t>Library Databases: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b="1" dirty="0" smtClean="0">
                <a:solidFill>
                  <a:schemeClr val="tx2"/>
                </a:solidFill>
                <a:latin typeface="Tempus Sans ITC" panose="04020404030D07020202" pitchFamily="82" charset="0"/>
              </a:rPr>
              <a:t>The NMMU Library subscribes to various selected databases with scholarly publications.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b="1" dirty="0" smtClean="0">
                <a:solidFill>
                  <a:schemeClr val="tx2"/>
                </a:solidFill>
                <a:latin typeface="Tempus Sans ITC" panose="04020404030D07020202" pitchFamily="82" charset="0"/>
              </a:rPr>
              <a:t>Most </a:t>
            </a:r>
            <a:r>
              <a:rPr lang="en-GB" sz="3200" b="1" dirty="0">
                <a:solidFill>
                  <a:schemeClr val="tx2"/>
                </a:solidFill>
                <a:latin typeface="Tempus Sans ITC" panose="04020404030D07020202" pitchFamily="82" charset="0"/>
              </a:rPr>
              <a:t>of these resources can be searched on-campus and off-campus unless otherwise indicated. </a:t>
            </a:r>
            <a:endParaRPr lang="en-GB" sz="3200" b="1" dirty="0" smtClean="0">
              <a:solidFill>
                <a:schemeClr val="tx2"/>
              </a:solidFill>
              <a:latin typeface="Tempus Sans ITC" panose="04020404030D07020202" pitchFamily="8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b="1" dirty="0" smtClean="0">
                <a:solidFill>
                  <a:schemeClr val="tx2"/>
                </a:solidFill>
                <a:latin typeface="Tempus Sans ITC" panose="04020404030D07020202" pitchFamily="82" charset="0"/>
              </a:rPr>
              <a:t>For off campus access you need a Library PIN.</a:t>
            </a:r>
            <a:endParaRPr lang="en-US" sz="3200" b="1" dirty="0">
              <a:solidFill>
                <a:schemeClr val="tx2"/>
              </a:solidFill>
              <a:latin typeface="Tempus Sans ITC" panose="04020404030D07020202" pitchFamily="82" charset="0"/>
            </a:endParaRPr>
          </a:p>
          <a:p>
            <a:endParaRPr lang="en-US" sz="2000" dirty="0">
              <a:solidFill>
                <a:schemeClr val="tx2"/>
              </a:solidFill>
              <a:latin typeface="Simplified Arabic Fixed" panose="02070309020205020404" pitchFamily="49" charset="-78"/>
              <a:cs typeface="Simplified Arabic Fixed" panose="02070309020205020404" pitchFamily="49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0634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338" y="0"/>
            <a:ext cx="11277600" cy="1358661"/>
          </a:xfrm>
        </p:spPr>
        <p:txBody>
          <a:bodyPr>
            <a:noAutofit/>
          </a:bodyPr>
          <a:lstStyle/>
          <a:p>
            <a:pPr algn="ctr"/>
            <a:r>
              <a:rPr lang="en-ZA" altLang="en-US" sz="6000" dirty="0">
                <a:latin typeface="Tempus Sans ITC" panose="04020404030D07020202" pitchFamily="82" charset="0"/>
              </a:rPr>
              <a:t>borrowing from library</a:t>
            </a:r>
            <a:endParaRPr lang="en-US" sz="6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3693422"/>
              </p:ext>
            </p:extLst>
          </p:nvPr>
        </p:nvGraphicFramePr>
        <p:xfrm>
          <a:off x="247338" y="1139251"/>
          <a:ext cx="11684832" cy="567243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675793"/>
                <a:gridCol w="4173239"/>
                <a:gridCol w="1835800"/>
              </a:tblGrid>
              <a:tr h="118107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720090" algn="l"/>
                          <a:tab pos="-457200" algn="l"/>
                          <a:tab pos="0" algn="l"/>
                          <a:tab pos="270510" algn="l"/>
                          <a:tab pos="111506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060065" algn="l"/>
                        </a:tabLst>
                      </a:pPr>
                      <a:r>
                        <a:rPr lang="en-GB" sz="4800" dirty="0">
                          <a:solidFill>
                            <a:schemeClr val="tx1"/>
                          </a:solidFill>
                          <a:effectLst/>
                          <a:latin typeface="High Tower Text" panose="02040502050506030303" pitchFamily="18" charset="0"/>
                        </a:rPr>
                        <a:t>Patron type</a:t>
                      </a:r>
                      <a:endParaRPr lang="en-US" sz="4800" dirty="0">
                        <a:solidFill>
                          <a:schemeClr val="tx1"/>
                        </a:solidFill>
                        <a:effectLst/>
                        <a:latin typeface="High Tower Text" panose="020405020505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720090" algn="l"/>
                          <a:tab pos="-457200" algn="l"/>
                          <a:tab pos="0" algn="l"/>
                          <a:tab pos="270510" algn="l"/>
                          <a:tab pos="111506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060065" algn="l"/>
                        </a:tabLst>
                      </a:pPr>
                      <a:r>
                        <a:rPr lang="en-GB" sz="4800" dirty="0">
                          <a:solidFill>
                            <a:schemeClr val="tx1"/>
                          </a:solidFill>
                          <a:effectLst/>
                          <a:latin typeface="High Tower Text" panose="02040502050506030303" pitchFamily="18" charset="0"/>
                        </a:rPr>
                        <a:t>No. of </a:t>
                      </a:r>
                      <a:r>
                        <a:rPr lang="en-GB" sz="4800" dirty="0" smtClean="0">
                          <a:solidFill>
                            <a:schemeClr val="tx1"/>
                          </a:solidFill>
                          <a:effectLst/>
                          <a:latin typeface="High Tower Text" panose="02040502050506030303" pitchFamily="18" charset="0"/>
                        </a:rPr>
                        <a:t>items</a:t>
                      </a:r>
                      <a:endParaRPr lang="en-US" sz="4800" dirty="0">
                        <a:solidFill>
                          <a:schemeClr val="tx1"/>
                        </a:solidFill>
                        <a:effectLst/>
                        <a:latin typeface="High Tower Text" panose="020405020505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720090" algn="l"/>
                          <a:tab pos="-457200" algn="l"/>
                          <a:tab pos="0" algn="l"/>
                          <a:tab pos="270510" algn="l"/>
                          <a:tab pos="111506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060065" algn="l"/>
                        </a:tabLst>
                      </a:pPr>
                      <a:r>
                        <a:rPr lang="en-GB" sz="4000" dirty="0">
                          <a:solidFill>
                            <a:schemeClr val="tx1"/>
                          </a:solidFill>
                          <a:effectLst/>
                          <a:latin typeface="High Tower Text" panose="02040502050506030303" pitchFamily="18" charset="0"/>
                        </a:rPr>
                        <a:t>Loan period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High Tower Text" panose="020405020505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314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720090" algn="l"/>
                          <a:tab pos="-457200" algn="l"/>
                          <a:tab pos="0" algn="l"/>
                          <a:tab pos="270510" algn="l"/>
                          <a:tab pos="111506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060065" algn="l"/>
                        </a:tabLst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effectLst/>
                          <a:latin typeface="High Tower Text" panose="02040502050506030303" pitchFamily="18" charset="0"/>
                        </a:rPr>
                        <a:t>First – Third year students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High Tower Text" panose="020405020505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720090" algn="l"/>
                          <a:tab pos="-457200" algn="l"/>
                          <a:tab pos="0" algn="l"/>
                          <a:tab pos="270510" algn="l"/>
                          <a:tab pos="111506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060065" algn="l"/>
                        </a:tabLst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effectLst/>
                          <a:latin typeface="High Tower Text" panose="02040502050506030303" pitchFamily="18" charset="0"/>
                        </a:rPr>
                        <a:t>Total items = 10 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High Tower Text" panose="020405020505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720090" algn="l"/>
                          <a:tab pos="-457200" algn="l"/>
                          <a:tab pos="0" algn="l"/>
                          <a:tab pos="270510" algn="l"/>
                          <a:tab pos="111506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060065" algn="l"/>
                        </a:tabLst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effectLst/>
                          <a:latin typeface="High Tower Text" panose="02040502050506030303" pitchFamily="18" charset="0"/>
                        </a:rPr>
                        <a:t>14 days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High Tower Text" panose="020405020505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806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720090" algn="l"/>
                          <a:tab pos="-457200" algn="l"/>
                          <a:tab pos="0" algn="l"/>
                          <a:tab pos="270510" algn="l"/>
                          <a:tab pos="111506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060065" algn="l"/>
                        </a:tabLst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effectLst/>
                          <a:latin typeface="High Tower Text" panose="02040502050506030303" pitchFamily="18" charset="0"/>
                        </a:rPr>
                        <a:t>Fourth – Fifth year students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High Tower Text" panose="020405020505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720090" algn="l"/>
                          <a:tab pos="-457200" algn="l"/>
                          <a:tab pos="0" algn="l"/>
                          <a:tab pos="270510" algn="l"/>
                          <a:tab pos="111506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060065" algn="l"/>
                        </a:tabLst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effectLst/>
                          <a:latin typeface="High Tower Text" panose="02040502050506030303" pitchFamily="18" charset="0"/>
                        </a:rPr>
                        <a:t>Total items = 15 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High Tower Text" panose="020405020505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720090" algn="l"/>
                          <a:tab pos="-457200" algn="l"/>
                          <a:tab pos="0" algn="l"/>
                          <a:tab pos="270510" algn="l"/>
                          <a:tab pos="111506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060065" algn="l"/>
                        </a:tabLst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effectLst/>
                          <a:latin typeface="High Tower Text" panose="02040502050506030303" pitchFamily="18" charset="0"/>
                        </a:rPr>
                        <a:t>30 days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High Tower Text" panose="020405020505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314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720090" algn="l"/>
                          <a:tab pos="-457200" algn="l"/>
                          <a:tab pos="0" algn="l"/>
                          <a:tab pos="270510" algn="l"/>
                          <a:tab pos="111506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060065" algn="l"/>
                        </a:tabLst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effectLst/>
                          <a:latin typeface="High Tower Text" panose="02040502050506030303" pitchFamily="18" charset="0"/>
                        </a:rPr>
                        <a:t>Distance Undergraduates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High Tower Text" panose="020405020505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720090" algn="l"/>
                          <a:tab pos="-457200" algn="l"/>
                          <a:tab pos="0" algn="l"/>
                          <a:tab pos="270510" algn="l"/>
                          <a:tab pos="111506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060065" algn="l"/>
                        </a:tabLst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effectLst/>
                          <a:latin typeface="High Tower Text" panose="02040502050506030303" pitchFamily="18" charset="0"/>
                        </a:rPr>
                        <a:t>Total items = 10 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High Tower Text" panose="020405020505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720090" algn="l"/>
                          <a:tab pos="-457200" algn="l"/>
                          <a:tab pos="0" algn="l"/>
                          <a:tab pos="270510" algn="l"/>
                          <a:tab pos="111506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060065" algn="l"/>
                        </a:tabLst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effectLst/>
                          <a:latin typeface="High Tower Text" panose="02040502050506030303" pitchFamily="18" charset="0"/>
                        </a:rPr>
                        <a:t>30 days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High Tower Text" panose="020405020505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0629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720090" algn="l"/>
                          <a:tab pos="-457200" algn="l"/>
                          <a:tab pos="0" algn="l"/>
                          <a:tab pos="270510" algn="l"/>
                          <a:tab pos="111506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060065" algn="l"/>
                        </a:tabLst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effectLst/>
                          <a:latin typeface="High Tower Text" panose="02040502050506030303" pitchFamily="18" charset="0"/>
                        </a:rPr>
                        <a:t>Masters &amp; Doctoral/Post-Doctoral students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High Tower Text" panose="020405020505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720090" algn="l"/>
                          <a:tab pos="-457200" algn="l"/>
                          <a:tab pos="0" algn="l"/>
                          <a:tab pos="270510" algn="l"/>
                          <a:tab pos="111506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060065" algn="l"/>
                        </a:tabLst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effectLst/>
                          <a:latin typeface="High Tower Text" panose="02040502050506030303" pitchFamily="18" charset="0"/>
                        </a:rPr>
                        <a:t>Total items = 20 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High Tower Text" panose="02040502050506030303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720090" algn="l"/>
                          <a:tab pos="-457200" algn="l"/>
                          <a:tab pos="0" algn="l"/>
                          <a:tab pos="270510" algn="l"/>
                          <a:tab pos="111506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060065" algn="l"/>
                        </a:tabLst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effectLst/>
                          <a:latin typeface="High Tower Text" panose="02040502050506030303" pitchFamily="18" charset="0"/>
                        </a:rPr>
                        <a:t> 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High Tower Text" panose="020405020505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720090" algn="l"/>
                          <a:tab pos="-457200" algn="l"/>
                          <a:tab pos="0" algn="l"/>
                          <a:tab pos="270510" algn="l"/>
                          <a:tab pos="111506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060065" algn="l"/>
                        </a:tabLst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effectLst/>
                          <a:latin typeface="High Tower Text" panose="02040502050506030303" pitchFamily="18" charset="0"/>
                        </a:rPr>
                        <a:t>60 days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High Tower Text" panose="020405020505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806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720090" algn="l"/>
                          <a:tab pos="-457200" algn="l"/>
                          <a:tab pos="0" algn="l"/>
                          <a:tab pos="270510" algn="l"/>
                          <a:tab pos="111506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060065" algn="l"/>
                        </a:tabLst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effectLst/>
                          <a:latin typeface="High Tower Text" panose="02040502050506030303" pitchFamily="18" charset="0"/>
                        </a:rPr>
                        <a:t>Academic &amp; Research staff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High Tower Text" panose="020405020505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720090" algn="l"/>
                          <a:tab pos="-457200" algn="l"/>
                          <a:tab pos="0" algn="l"/>
                          <a:tab pos="270510" algn="l"/>
                          <a:tab pos="111506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060065" algn="l"/>
                        </a:tabLst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effectLst/>
                          <a:latin typeface="High Tower Text" panose="02040502050506030303" pitchFamily="18" charset="0"/>
                        </a:rPr>
                        <a:t>Total items = 30 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High Tower Text" panose="020405020505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720090" algn="l"/>
                          <a:tab pos="-457200" algn="l"/>
                          <a:tab pos="0" algn="l"/>
                          <a:tab pos="270510" algn="l"/>
                          <a:tab pos="111506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060065" algn="l"/>
                        </a:tabLst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effectLst/>
                          <a:latin typeface="High Tower Text" panose="02040502050506030303" pitchFamily="18" charset="0"/>
                        </a:rPr>
                        <a:t>90 days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High Tower Text" panose="020405020505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0629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720090" algn="l"/>
                          <a:tab pos="-457200" algn="l"/>
                          <a:tab pos="0" algn="l"/>
                          <a:tab pos="270510" algn="l"/>
                          <a:tab pos="111506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060065" algn="l"/>
                        </a:tabLst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effectLst/>
                          <a:latin typeface="High Tower Text" panose="02040502050506030303" pitchFamily="18" charset="0"/>
                        </a:rPr>
                        <a:t>Admin &amp; Technical staff 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High Tower Text" panose="020405020505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720090" algn="l"/>
                          <a:tab pos="-457200" algn="l"/>
                          <a:tab pos="0" algn="l"/>
                          <a:tab pos="270510" algn="l"/>
                          <a:tab pos="111506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060065" algn="l"/>
                        </a:tabLst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effectLst/>
                          <a:latin typeface="High Tower Text" panose="02040502050506030303" pitchFamily="18" charset="0"/>
                        </a:rPr>
                        <a:t>Total items = 15 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High Tower Text" panose="02040502050506030303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720090" algn="l"/>
                          <a:tab pos="-457200" algn="l"/>
                          <a:tab pos="0" algn="l"/>
                          <a:tab pos="270510" algn="l"/>
                          <a:tab pos="111506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060065" algn="l"/>
                        </a:tabLst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effectLst/>
                          <a:latin typeface="High Tower Text" panose="02040502050506030303" pitchFamily="18" charset="0"/>
                        </a:rPr>
                        <a:t> 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High Tower Text" panose="020405020505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720090" algn="l"/>
                          <a:tab pos="-457200" algn="l"/>
                          <a:tab pos="0" algn="l"/>
                          <a:tab pos="270510" algn="l"/>
                          <a:tab pos="111506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060065" algn="l"/>
                        </a:tabLst>
                      </a:pPr>
                      <a:r>
                        <a:rPr lang="en-GB" sz="3600" b="0" dirty="0">
                          <a:solidFill>
                            <a:schemeClr val="tx1"/>
                          </a:solidFill>
                          <a:effectLst/>
                          <a:latin typeface="High Tower Text" panose="02040502050506030303" pitchFamily="18" charset="0"/>
                        </a:rPr>
                        <a:t>30 days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High Tower Text" panose="02040502050506030303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125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50811"/>
            <a:ext cx="8686800" cy="644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70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41664"/>
            <a:ext cx="102221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spcBef>
                <a:spcPct val="0"/>
              </a:spcBef>
              <a:defRPr/>
            </a:pPr>
            <a:r>
              <a:rPr lang="en-US" sz="4000" b="1" cap="all" normalizeH="1" dirty="0">
                <a:solidFill>
                  <a:schemeClr val="accent5"/>
                </a:solidFill>
                <a:latin typeface="Tempus Sans ITC" panose="04020404030D07020202" pitchFamily="82" charset="0"/>
                <a:ea typeface="+mj-ea"/>
                <a:cs typeface="+mj-cs"/>
              </a:rPr>
              <a:t>Renewing of items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9902" y="1563285"/>
            <a:ext cx="11707318" cy="30162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3200" b="1" dirty="0">
                <a:latin typeface="Tempus Sans ITC" panose="04020404030D07020202" pitchFamily="82" charset="0"/>
                <a:cs typeface="Arial" charset="0"/>
              </a:rPr>
              <a:t>Patrons may renew library material </a:t>
            </a:r>
            <a:r>
              <a:rPr lang="en-GB" sz="3200" b="1" strike="sngStrike" dirty="0">
                <a:latin typeface="Tempus Sans ITC" panose="04020404030D07020202" pitchFamily="82" charset="0"/>
                <a:cs typeface="Arial" charset="0"/>
              </a:rPr>
              <a:t> </a:t>
            </a:r>
            <a:endParaRPr lang="en-US" sz="3200" b="1" dirty="0">
              <a:latin typeface="Tempus Sans ITC" panose="04020404030D07020202" pitchFamily="82" charset="0"/>
              <a:cs typeface="Arial" charset="0"/>
            </a:endParaRP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GB" sz="2800" dirty="0">
                <a:latin typeface="Tempus Sans ITC" panose="04020404030D07020202" pitchFamily="82" charset="0"/>
                <a:cs typeface="Arial" charset="0"/>
              </a:rPr>
              <a:t>by phone, </a:t>
            </a:r>
            <a:endParaRPr lang="en-US" sz="2800" dirty="0">
              <a:latin typeface="Tempus Sans ITC" panose="04020404030D07020202" pitchFamily="82" charset="0"/>
              <a:cs typeface="Arial" charset="0"/>
            </a:endParaRP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GB" sz="2800" dirty="0">
                <a:latin typeface="Tempus Sans ITC" panose="04020404030D07020202" pitchFamily="82" charset="0"/>
                <a:cs typeface="Arial" charset="0"/>
              </a:rPr>
              <a:t>online via the </a:t>
            </a:r>
            <a:r>
              <a:rPr lang="en-GB" sz="2800" dirty="0" smtClean="0">
                <a:latin typeface="Tempus Sans ITC" panose="04020404030D07020202" pitchFamily="82" charset="0"/>
                <a:cs typeface="Arial" charset="0"/>
              </a:rPr>
              <a:t>Classic Catalogue </a:t>
            </a:r>
            <a:r>
              <a:rPr lang="en-GB" sz="2800" dirty="0">
                <a:latin typeface="Tempus Sans ITC" panose="04020404030D07020202" pitchFamily="82" charset="0"/>
                <a:cs typeface="Arial" charset="0"/>
              </a:rPr>
              <a:t>or </a:t>
            </a:r>
            <a:endParaRPr lang="en-US" sz="2800" dirty="0">
              <a:latin typeface="Tempus Sans ITC" panose="04020404030D07020202" pitchFamily="82" charset="0"/>
              <a:cs typeface="Arial" charset="0"/>
            </a:endParaRP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GB" sz="2800" dirty="0">
                <a:latin typeface="Tempus Sans ITC" panose="04020404030D07020202" pitchFamily="82" charset="0"/>
                <a:cs typeface="Arial" charset="0"/>
              </a:rPr>
              <a:t>in person at the Circulation Desk.</a:t>
            </a:r>
            <a:endParaRPr lang="en-US" sz="2800" dirty="0">
              <a:latin typeface="Tempus Sans ITC" panose="04020404030D07020202" pitchFamily="82" charset="0"/>
              <a:cs typeface="Arial" charset="0"/>
            </a:endParaRPr>
          </a:p>
          <a:p>
            <a:pPr>
              <a:defRPr/>
            </a:pPr>
            <a:r>
              <a:rPr lang="en-GB" dirty="0">
                <a:latin typeface="Tempus Sans ITC" panose="04020404030D07020202" pitchFamily="82" charset="0"/>
                <a:cs typeface="Arial" charset="0"/>
              </a:rPr>
              <a:t> </a:t>
            </a:r>
            <a:endParaRPr lang="en-US" dirty="0">
              <a:latin typeface="Tempus Sans ITC" panose="04020404030D07020202" pitchFamily="82" charset="0"/>
              <a:cs typeface="Arial" charset="0"/>
            </a:endParaRPr>
          </a:p>
          <a:p>
            <a:pPr>
              <a:defRPr/>
            </a:pPr>
            <a:r>
              <a:rPr lang="en-GB" sz="2800" dirty="0">
                <a:latin typeface="Tempus Sans ITC" panose="04020404030D07020202" pitchFamily="82" charset="0"/>
                <a:cs typeface="Arial" charset="0"/>
              </a:rPr>
              <a:t>Library material can be renewed </a:t>
            </a:r>
            <a:r>
              <a:rPr lang="en-GB" sz="2800" b="1" u="sng" dirty="0">
                <a:latin typeface="Tempus Sans ITC" panose="04020404030D07020202" pitchFamily="82" charset="0"/>
                <a:cs typeface="Arial" charset="0"/>
              </a:rPr>
              <a:t>once</a:t>
            </a:r>
            <a:r>
              <a:rPr lang="en-GB" sz="2800" dirty="0">
                <a:latin typeface="Tempus Sans ITC" panose="04020404030D07020202" pitchFamily="82" charset="0"/>
                <a:cs typeface="Arial" charset="0"/>
              </a:rPr>
              <a:t> unless another patron has requested the item.</a:t>
            </a:r>
            <a:endParaRPr lang="en-US" sz="2800" dirty="0">
              <a:latin typeface="Tempus Sans ITC" panose="04020404030D07020202" pitchFamily="8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72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1268413"/>
          </a:xfrm>
        </p:spPr>
        <p:txBody>
          <a:bodyPr>
            <a:normAutofit fontScale="90000"/>
          </a:bodyPr>
          <a:lstStyle/>
          <a:p>
            <a:r>
              <a:rPr lang="en-US" altLang="en-US" sz="6000" dirty="0" smtClean="0">
                <a:latin typeface="Tempus Sans ITC" panose="04020404030D07020202" pitchFamily="82" charset="0"/>
              </a:rPr>
              <a:t>OVERDUE / LOST CHARGES</a:t>
            </a:r>
          </a:p>
        </p:txBody>
      </p:sp>
      <p:pic>
        <p:nvPicPr>
          <p:cNvPr id="266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7071" y="943428"/>
            <a:ext cx="10558585" cy="43762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10962" y="5518150"/>
            <a:ext cx="86423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 dirty="0"/>
              <a:t>This overdue charge will change to a billing fee of R100 per book once the book is more than 30 days overdue.</a:t>
            </a:r>
            <a:r>
              <a:rPr lang="en-GB" altLang="en-US" dirty="0"/>
              <a:t> </a:t>
            </a:r>
            <a:endParaRPr lang="en-US" altLang="en-US" dirty="0"/>
          </a:p>
        </p:txBody>
      </p:sp>
      <p:pic>
        <p:nvPicPr>
          <p:cNvPr id="26629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730" y="5210968"/>
            <a:ext cx="1444625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337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6845" y="254984"/>
            <a:ext cx="5638800" cy="1257300"/>
          </a:xfrm>
        </p:spPr>
        <p:txBody>
          <a:bodyPr rtlCol="0">
            <a:normAutofit fontScale="90000"/>
          </a:bodyPr>
          <a:lstStyle/>
          <a:p>
            <a:pPr>
              <a:buClr>
                <a:schemeClr val="accent6">
                  <a:lumMod val="75000"/>
                </a:schemeClr>
              </a:buClr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empus Sans ITC" panose="04020404030D07020202" pitchFamily="82" charset="0"/>
              </a:rPr>
              <a:t>SHORT LOANS / COURSE RESERVES </a:t>
            </a:r>
          </a:p>
        </p:txBody>
      </p:sp>
      <p:pic>
        <p:nvPicPr>
          <p:cNvPr id="27651" name="Picture 6" descr="Orientation 2009 009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6" b="16356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 rot="224141">
            <a:off x="5989965" y="1078192"/>
            <a:ext cx="5901671" cy="5457154"/>
          </a:xfrm>
        </p:spPr>
      </p:sp>
      <p:sp>
        <p:nvSpPr>
          <p:cNvPr id="2" name="Rectangle 3"/>
          <p:cNvSpPr>
            <a:spLocks noChangeArrowheads="1"/>
          </p:cNvSpPr>
          <p:nvPr/>
        </p:nvSpPr>
        <p:spPr bwMode="auto">
          <a:xfrm rot="207713">
            <a:off x="6117115" y="1310922"/>
            <a:ext cx="5724559" cy="499169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/>
          <a:p>
            <a:pPr marL="457200" indent="-457200">
              <a:lnSpc>
                <a:spcPts val="238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Arial" charset="0"/>
              <a:buChar char="•"/>
              <a:defRPr/>
            </a:pPr>
            <a:endParaRPr lang="en-US" sz="3000" dirty="0" smtClean="0">
              <a:solidFill>
                <a:srgbClr val="404040"/>
              </a:solidFill>
              <a:latin typeface="Tempus Sans ITC" panose="04020404030D07020202" pitchFamily="82" charset="0"/>
            </a:endParaRPr>
          </a:p>
          <a:p>
            <a:pPr marL="457200" indent="-457200">
              <a:lnSpc>
                <a:spcPts val="238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Arial" charset="0"/>
              <a:buChar char="•"/>
              <a:defRPr/>
            </a:pPr>
            <a:r>
              <a:rPr lang="en-US" sz="3000" dirty="0" smtClean="0">
                <a:solidFill>
                  <a:srgbClr val="404040"/>
                </a:solidFill>
                <a:latin typeface="Tempus Sans ITC" panose="04020404030D07020202" pitchFamily="82" charset="0"/>
              </a:rPr>
              <a:t>Books</a:t>
            </a:r>
            <a:r>
              <a:rPr lang="en-US" sz="3000" dirty="0">
                <a:solidFill>
                  <a:srgbClr val="404040"/>
                </a:solidFill>
                <a:latin typeface="Tempus Sans ITC" panose="04020404030D07020202" pitchFamily="82" charset="0"/>
              </a:rPr>
              <a:t>, articles or class notes placed by the lecturer</a:t>
            </a:r>
          </a:p>
          <a:p>
            <a:pPr marL="342900" indent="-342900">
              <a:lnSpc>
                <a:spcPts val="238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Arial" pitchFamily="34" charset="0"/>
              <a:buChar char="•"/>
              <a:defRPr/>
            </a:pPr>
            <a:r>
              <a:rPr lang="en-US" sz="3000" dirty="0">
                <a:solidFill>
                  <a:srgbClr val="404040"/>
                </a:solidFill>
                <a:latin typeface="Tempus Sans ITC" panose="04020404030D07020202" pitchFamily="82" charset="0"/>
              </a:rPr>
              <a:t> You must have: </a:t>
            </a:r>
          </a:p>
          <a:p>
            <a:pPr lvl="2" indent="-457200">
              <a:lnSpc>
                <a:spcPts val="238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Arial" charset="0"/>
              <a:buChar char="•"/>
              <a:defRPr/>
            </a:pPr>
            <a:r>
              <a:rPr lang="en-US" sz="2400" b="1" dirty="0">
                <a:solidFill>
                  <a:schemeClr val="accent5"/>
                </a:solidFill>
                <a:latin typeface="Tempus Sans ITC" panose="04020404030D07020202" pitchFamily="82" charset="0"/>
              </a:rPr>
              <a:t>Student card</a:t>
            </a:r>
          </a:p>
          <a:p>
            <a:pPr lvl="2" indent="-457200">
              <a:lnSpc>
                <a:spcPts val="238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Arial" charset="0"/>
              <a:buChar char="•"/>
              <a:defRPr/>
            </a:pPr>
            <a:r>
              <a:rPr lang="en-US" sz="2400" b="1" dirty="0">
                <a:solidFill>
                  <a:schemeClr val="accent5"/>
                </a:solidFill>
                <a:latin typeface="Tempus Sans ITC" panose="04020404030D07020202" pitchFamily="82" charset="0"/>
              </a:rPr>
              <a:t>Shelf no. of the item, looked up in </a:t>
            </a:r>
            <a:r>
              <a:rPr lang="en-US" sz="2400" b="1" dirty="0" smtClean="0">
                <a:solidFill>
                  <a:schemeClr val="accent5"/>
                </a:solidFill>
                <a:latin typeface="Tempus Sans ITC" panose="04020404030D07020202" pitchFamily="82" charset="0"/>
              </a:rPr>
              <a:t>Classic Catalogue</a:t>
            </a:r>
            <a:endParaRPr lang="en-US" sz="2400" b="1" dirty="0">
              <a:solidFill>
                <a:schemeClr val="accent5"/>
              </a:solidFill>
              <a:latin typeface="Tempus Sans ITC" panose="04020404030D07020202" pitchFamily="82" charset="0"/>
            </a:endParaRPr>
          </a:p>
          <a:p>
            <a:pPr marL="457200" indent="-457200">
              <a:lnSpc>
                <a:spcPts val="238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Arial" charset="0"/>
              <a:buChar char="•"/>
              <a:defRPr/>
            </a:pPr>
            <a:r>
              <a:rPr lang="en-US" sz="3000" dirty="0">
                <a:solidFill>
                  <a:srgbClr val="404040"/>
                </a:solidFill>
                <a:latin typeface="Tempus Sans ITC" panose="04020404030D07020202" pitchFamily="82" charset="0"/>
              </a:rPr>
              <a:t>Items can be used for 1 hour at a time</a:t>
            </a:r>
          </a:p>
          <a:p>
            <a:pPr marL="457200" indent="-457200">
              <a:lnSpc>
                <a:spcPts val="238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Arial" charset="0"/>
              <a:buChar char="•"/>
              <a:defRPr/>
            </a:pPr>
            <a:r>
              <a:rPr lang="en-US" sz="3000" dirty="0">
                <a:solidFill>
                  <a:srgbClr val="404040"/>
                </a:solidFill>
                <a:latin typeface="Tempus Sans ITC" panose="04020404030D07020202" pitchFamily="82" charset="0"/>
              </a:rPr>
              <a:t>One renewal in person per item, provided another student has not </a:t>
            </a:r>
            <a:r>
              <a:rPr lang="en-US" sz="3000" dirty="0" smtClean="0">
                <a:solidFill>
                  <a:srgbClr val="404040"/>
                </a:solidFill>
                <a:latin typeface="Tempus Sans ITC" panose="04020404030D07020202" pitchFamily="82" charset="0"/>
              </a:rPr>
              <a:t>booked the </a:t>
            </a:r>
            <a:r>
              <a:rPr lang="en-US" sz="3000" dirty="0">
                <a:solidFill>
                  <a:srgbClr val="404040"/>
                </a:solidFill>
                <a:latin typeface="Tempus Sans ITC" panose="04020404030D07020202" pitchFamily="82" charset="0"/>
              </a:rPr>
              <a:t>item </a:t>
            </a:r>
          </a:p>
          <a:p>
            <a:pPr marL="342900" indent="-342900">
              <a:lnSpc>
                <a:spcPts val="2380"/>
              </a:lnSpc>
              <a:spcBef>
                <a:spcPct val="20000"/>
              </a:spcBef>
              <a:buSzPct val="75000"/>
              <a:buBlip>
                <a:blip r:embed="rId4"/>
              </a:buBlip>
              <a:defRPr/>
            </a:pPr>
            <a:endParaRPr lang="en-US" dirty="0">
              <a:cs typeface="Arial" charset="0"/>
            </a:endParaRPr>
          </a:p>
        </p:txBody>
      </p:sp>
      <p:sp>
        <p:nvSpPr>
          <p:cNvPr id="9223" name="AutoShape 9"/>
          <p:cNvSpPr>
            <a:spLocks noChangeArrowheads="1"/>
          </p:cNvSpPr>
          <p:nvPr/>
        </p:nvSpPr>
        <p:spPr bwMode="auto">
          <a:xfrm>
            <a:off x="1774826" y="5470093"/>
            <a:ext cx="4032250" cy="1327150"/>
          </a:xfrm>
          <a:prstGeom prst="wedgeRectCallout">
            <a:avLst>
              <a:gd name="adj1" fmla="val -22218"/>
              <a:gd name="adj2" fmla="val -98653"/>
            </a:avLst>
          </a:prstGeom>
          <a:solidFill>
            <a:srgbClr val="FFFF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r>
              <a:rPr lang="en-ZA" sz="2600" dirty="0">
                <a:latin typeface="Tempus Sans ITC" panose="04020404030D07020202" pitchFamily="82" charset="0"/>
              </a:rPr>
              <a:t>Short Loans are behind Circulation Desk</a:t>
            </a:r>
          </a:p>
          <a:p>
            <a:pPr>
              <a:defRPr/>
            </a:pPr>
            <a:r>
              <a:rPr lang="en-ZA" sz="2600" dirty="0">
                <a:latin typeface="Tempus Sans ITC" panose="04020404030D07020202" pitchFamily="82" charset="0"/>
              </a:rPr>
              <a:t>on Ground Floor</a:t>
            </a:r>
            <a:endParaRPr lang="en-GB" sz="2600" dirty="0"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07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551238" y="237252"/>
            <a:ext cx="4434439" cy="1683657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algn="ctr">
              <a:buClr>
                <a:schemeClr val="accent6">
                  <a:lumMod val="75000"/>
                </a:schemeClr>
              </a:buClr>
              <a:defRPr/>
            </a:pPr>
            <a:r>
              <a:rPr lang="en-US" sz="5400" dirty="0">
                <a:latin typeface="Tempus Sans ITC" panose="04020404030D07020202" pitchFamily="82" charset="0"/>
              </a:rPr>
              <a:t>STUDY COLLECTION</a:t>
            </a:r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4"/>
          </p:nvPr>
        </p:nvSpPr>
        <p:spPr>
          <a:xfrm>
            <a:off x="243394" y="665018"/>
            <a:ext cx="5201442" cy="2590800"/>
          </a:xfrm>
        </p:spPr>
      </p:sp>
      <p:sp>
        <p:nvSpPr>
          <p:cNvPr id="36867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324098" y="815497"/>
            <a:ext cx="4941537" cy="2313709"/>
          </a:xfrm>
          <a:solidFill>
            <a:schemeClr val="bg1"/>
          </a:solidFill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Copies of prescribed books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May be borrowed for 3 days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No renewals or reservations </a:t>
            </a:r>
            <a:r>
              <a:rPr lang="en-US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for this 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collection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 rot="180000">
            <a:off x="5351741" y="2141825"/>
            <a:ext cx="6583680" cy="4099381"/>
          </a:xfrm>
        </p:spPr>
      </p:sp>
      <p:pic>
        <p:nvPicPr>
          <p:cNvPr id="36869" name="Picture 5" descr="Orientation 2009 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8344">
            <a:off x="5442553" y="2157065"/>
            <a:ext cx="6526506" cy="408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AutoShape 7"/>
          <p:cNvSpPr>
            <a:spLocks noChangeArrowheads="1"/>
          </p:cNvSpPr>
          <p:nvPr/>
        </p:nvSpPr>
        <p:spPr bwMode="auto">
          <a:xfrm>
            <a:off x="771403" y="4613692"/>
            <a:ext cx="3708400" cy="1295400"/>
          </a:xfrm>
          <a:prstGeom prst="wedgeRectCallout">
            <a:avLst>
              <a:gd name="adj1" fmla="val 148875"/>
              <a:gd name="adj2" fmla="val -97016"/>
            </a:avLst>
          </a:prstGeom>
          <a:solidFill>
            <a:srgbClr val="FFFF99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ZA" altLang="en-US" sz="2600" dirty="0"/>
              <a:t>Study Collection is also behind Circulation Desk on Ground Floor</a:t>
            </a:r>
            <a:endParaRPr lang="en-GB" altLang="en-US" sz="2600" dirty="0"/>
          </a:p>
        </p:txBody>
      </p:sp>
    </p:spTree>
    <p:extLst>
      <p:ext uri="{BB962C8B-B14F-4D97-AF65-F5344CB8AC3E}">
        <p14:creationId xmlns:p14="http://schemas.microsoft.com/office/powerpoint/2010/main" val="72210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 animBg="1"/>
    </p:bldLst>
  </p:timing>
</p:sld>
</file>

<file path=ppt/theme/theme1.xml><?xml version="1.0" encoding="utf-8"?>
<a:theme xmlns:a="http://schemas.openxmlformats.org/drawingml/2006/main" name="Spring Break Album">
  <a:themeElements>
    <a:clrScheme name="Spring Break">
      <a:dk1>
        <a:srgbClr val="5C452E"/>
      </a:dk1>
      <a:lt1>
        <a:sysClr val="window" lastClr="FFFFFF"/>
      </a:lt1>
      <a:dk2>
        <a:srgbClr val="000000"/>
      </a:dk2>
      <a:lt2>
        <a:srgbClr val="F6F2DE"/>
      </a:lt2>
      <a:accent1>
        <a:srgbClr val="FDC348"/>
      </a:accent1>
      <a:accent2>
        <a:srgbClr val="F48D1C"/>
      </a:accent2>
      <a:accent3>
        <a:srgbClr val="CC471E"/>
      </a:accent3>
      <a:accent4>
        <a:srgbClr val="5496C6"/>
      </a:accent4>
      <a:accent5>
        <a:srgbClr val="418770"/>
      </a:accent5>
      <a:accent6>
        <a:srgbClr val="94C777"/>
      </a:accent6>
      <a:hlink>
        <a:srgbClr val="CC471E"/>
      </a:hlink>
      <a:folHlink>
        <a:srgbClr val="938853"/>
      </a:folHlink>
    </a:clrScheme>
    <a:fontScheme name="Juice ITC - Segoe Script">
      <a:majorFont>
        <a:latin typeface="Juice ITC"/>
        <a:ea typeface=""/>
        <a:cs typeface=""/>
      </a:majorFont>
      <a:minorFont>
        <a:latin typeface="Segoe Scri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  <a:miter lim="800000"/>
        </a:ln>
        <a:ln w="12700" cap="flat" cmpd="sng" algn="in">
          <a:solidFill>
            <a:schemeClr val="phClr"/>
          </a:solidFill>
          <a:prstDash val="solid"/>
          <a:miter lim="800000"/>
        </a:ln>
        <a:ln w="19050" cap="flat" cmpd="sng" algn="in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ringBreak_Album.potx" id="{ED072D2C-EA04-4CE0-8527-EC2299E53E8A}" vid="{FC50F543-12DA-4BDE-B8DE-CBF10AE35493}"/>
    </a:ext>
  </a:extLst>
</a:theme>
</file>

<file path=ppt/theme/theme2.xml><?xml version="1.0" encoding="utf-8"?>
<a:theme xmlns:a="http://schemas.openxmlformats.org/drawingml/2006/main" name="Office Theme">
  <a:themeElements>
    <a:clrScheme name="Spring Break">
      <a:dk1>
        <a:srgbClr val="5C452E"/>
      </a:dk1>
      <a:lt1>
        <a:sysClr val="window" lastClr="FFFFFF"/>
      </a:lt1>
      <a:dk2>
        <a:srgbClr val="000000"/>
      </a:dk2>
      <a:lt2>
        <a:srgbClr val="F6F2DE"/>
      </a:lt2>
      <a:accent1>
        <a:srgbClr val="FDC348"/>
      </a:accent1>
      <a:accent2>
        <a:srgbClr val="F48D1C"/>
      </a:accent2>
      <a:accent3>
        <a:srgbClr val="CC471E"/>
      </a:accent3>
      <a:accent4>
        <a:srgbClr val="5496C6"/>
      </a:accent4>
      <a:accent5>
        <a:srgbClr val="418770"/>
      </a:accent5>
      <a:accent6>
        <a:srgbClr val="94C777"/>
      </a:accent6>
      <a:hlink>
        <a:srgbClr val="CC471E"/>
      </a:hlink>
      <a:folHlink>
        <a:srgbClr val="938853"/>
      </a:folHlink>
    </a:clrScheme>
    <a:fontScheme name="Juice ITC - Segoe Script">
      <a:majorFont>
        <a:latin typeface="Juice ITC"/>
        <a:ea typeface=""/>
        <a:cs typeface=""/>
      </a:majorFont>
      <a:minorFont>
        <a:latin typeface="Segoe Scri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  <a:miter lim="800000"/>
        </a:ln>
        <a:ln w="12700" cap="flat" cmpd="sng" algn="in">
          <a:solidFill>
            <a:schemeClr val="phClr"/>
          </a:solidFill>
          <a:prstDash val="solid"/>
          <a:miter lim="800000"/>
        </a:ln>
        <a:ln w="19050" cap="flat" cmpd="sng" algn="in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pring Break">
      <a:dk1>
        <a:srgbClr val="5C452E"/>
      </a:dk1>
      <a:lt1>
        <a:sysClr val="window" lastClr="FFFFFF"/>
      </a:lt1>
      <a:dk2>
        <a:srgbClr val="000000"/>
      </a:dk2>
      <a:lt2>
        <a:srgbClr val="F6F2DE"/>
      </a:lt2>
      <a:accent1>
        <a:srgbClr val="FDC348"/>
      </a:accent1>
      <a:accent2>
        <a:srgbClr val="F48D1C"/>
      </a:accent2>
      <a:accent3>
        <a:srgbClr val="CC471E"/>
      </a:accent3>
      <a:accent4>
        <a:srgbClr val="5496C6"/>
      </a:accent4>
      <a:accent5>
        <a:srgbClr val="418770"/>
      </a:accent5>
      <a:accent6>
        <a:srgbClr val="94C777"/>
      </a:accent6>
      <a:hlink>
        <a:srgbClr val="CC471E"/>
      </a:hlink>
      <a:folHlink>
        <a:srgbClr val="938853"/>
      </a:folHlink>
    </a:clrScheme>
    <a:fontScheme name="Juice ITC - Segoe Script">
      <a:majorFont>
        <a:latin typeface="Juice ITC"/>
        <a:ea typeface=""/>
        <a:cs typeface=""/>
      </a:majorFont>
      <a:minorFont>
        <a:latin typeface="Segoe Scrip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  <a:miter lim="800000"/>
        </a:ln>
        <a:ln w="12700" cap="flat" cmpd="sng" algn="in">
          <a:solidFill>
            <a:schemeClr val="phClr"/>
          </a:solidFill>
          <a:prstDash val="solid"/>
          <a:miter lim="800000"/>
        </a:ln>
        <a:ln w="19050" cap="flat" cmpd="sng" algn="in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89865B3D38294994C8333C0A705E7D" ma:contentTypeVersion="0" ma:contentTypeDescription="Create a new document." ma:contentTypeScope="" ma:versionID="8a33bf3e1f24354479156143c685ca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17ba1b83616c8184aa439a6b682ee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EAAB77-D29D-4A88-AB1A-0BF6150F83B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5EA129-DE3E-4BBF-885F-3F25E0E0DA2D}">
  <ds:schemaRefs>
    <ds:schemaRef ds:uri="http://purl.org/dc/dcmitype/"/>
    <ds:schemaRef ds:uri="http://purl.org/dc/terms/"/>
    <ds:schemaRef ds:uri="http://purl.org/dc/elements/1.1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FF0DE35-A6BA-4FAA-BB21-336C0CD59B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1150</Words>
  <Application>Microsoft Office PowerPoint</Application>
  <PresentationFormat>Widescreen</PresentationFormat>
  <Paragraphs>231</Paragraphs>
  <Slides>50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2" baseType="lpstr">
      <vt:lpstr>Arial</vt:lpstr>
      <vt:lpstr>Calibri</vt:lpstr>
      <vt:lpstr>High Tower Text</vt:lpstr>
      <vt:lpstr>Juice ITC</vt:lpstr>
      <vt:lpstr>Segoe Script</vt:lpstr>
      <vt:lpstr>Segoe UI Semibold</vt:lpstr>
      <vt:lpstr>Segoe UI Semilight</vt:lpstr>
      <vt:lpstr>Simplified Arabic Fixed</vt:lpstr>
      <vt:lpstr>Tahoma</vt:lpstr>
      <vt:lpstr>Tempus Sans ITC</vt:lpstr>
      <vt:lpstr>Times New Roman</vt:lpstr>
      <vt:lpstr>Spring Break Album</vt:lpstr>
      <vt:lpstr>PowerPoint Presentation</vt:lpstr>
      <vt:lpstr>Contents of Starter kit</vt:lpstr>
      <vt:lpstr>Library membership</vt:lpstr>
      <vt:lpstr>  What must I do to become a library member?</vt:lpstr>
      <vt:lpstr>borrowing from library</vt:lpstr>
      <vt:lpstr>PowerPoint Presentation</vt:lpstr>
      <vt:lpstr>OVERDUE / LOST CHARGES</vt:lpstr>
      <vt:lpstr>SHORT LOANS / COURSE RESERVES </vt:lpstr>
      <vt:lpstr>STUDY COLLECTION</vt:lpstr>
      <vt:lpstr>Library facilities</vt:lpstr>
      <vt:lpstr>PowerPoint Presentation</vt:lpstr>
      <vt:lpstr> Online presence</vt:lpstr>
      <vt:lpstr>Social media</vt:lpstr>
      <vt:lpstr>Library website:</vt:lpstr>
      <vt:lpstr>On the Librar site you wil find:</vt:lpstr>
      <vt:lpstr>Information resources</vt:lpstr>
      <vt:lpstr>Information resources: starter kit</vt:lpstr>
      <vt:lpstr>Classic catalogue</vt:lpstr>
      <vt:lpstr>PowerPoint Presentation</vt:lpstr>
      <vt:lpstr> Classic Catalogue: Search Functions</vt:lpstr>
      <vt:lpstr>Example:  title search  in the  classic catalogue</vt:lpstr>
      <vt:lpstr>Classic catalogue: title search results</vt:lpstr>
      <vt:lpstr> Finding An item  on the shelf  with the call no</vt:lpstr>
      <vt:lpstr>Reading call numbers</vt:lpstr>
      <vt:lpstr>PowerPoint Presentation</vt:lpstr>
      <vt:lpstr> classic catalogue looking up  short loans / course reserves </vt:lpstr>
      <vt:lpstr>Access Short Loans/Course Reserves</vt:lpstr>
      <vt:lpstr>Example of items on Short Loan</vt:lpstr>
      <vt:lpstr> How to create  a pin  in the  classic catalogue </vt:lpstr>
      <vt:lpstr>With a Library PIN:</vt:lpstr>
      <vt:lpstr>You first need to register @ Library</vt:lpstr>
      <vt:lpstr>PowerPoint Presentation</vt:lpstr>
      <vt:lpstr>Creating a pin</vt:lpstr>
      <vt:lpstr>Creating a pin</vt:lpstr>
      <vt:lpstr>Creating a pin</vt:lpstr>
      <vt:lpstr>Off campus access with library pin</vt:lpstr>
      <vt:lpstr> Find books articles etc in  findplus </vt:lpstr>
      <vt:lpstr>PowerPoint Presentation</vt:lpstr>
      <vt:lpstr> search findplus</vt:lpstr>
      <vt:lpstr>Findplus: Search results</vt:lpstr>
      <vt:lpstr>Search result list: printed material</vt:lpstr>
      <vt:lpstr>findplus : multiple copies of print material</vt:lpstr>
      <vt:lpstr>InfoWise</vt:lpstr>
      <vt:lpstr>PowerPoint Presentation</vt:lpstr>
      <vt:lpstr>PowerPoint Presentation</vt:lpstr>
      <vt:lpstr>PowerPoint Presentation</vt:lpstr>
      <vt:lpstr>PowerPoint Presentation</vt:lpstr>
      <vt:lpstr>NMMU Online databases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 break</dc:title>
  <dc:creator/>
  <cp:lastModifiedBy/>
  <cp:revision>2</cp:revision>
  <dcterms:created xsi:type="dcterms:W3CDTF">2013-05-10T13:06:48Z</dcterms:created>
  <dcterms:modified xsi:type="dcterms:W3CDTF">2015-02-11T09:58:07Z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0x0101009C89865B3D38294994C8333C0A705E7D</vt:lpwstr>
  </property>
  <property fmtid="{D5CDD505-2E9C-101B-9397-08002B2CF9AE}" pid="3" name="IsMyDocuments">
    <vt:bool>true</vt:bool>
  </property>
</Properties>
</file>